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compatMode="1" embedTrueTypeFonts="1" saveSubsetFonts="1">
  <p:sldMasterIdLst>
    <p:sldMasterId id="2147483663" r:id="rId1"/>
  </p:sldMasterIdLst>
  <p:notesMasterIdLst>
    <p:notesMasterId r:id="rId90"/>
  </p:notesMasterIdLst>
  <p:handoutMasterIdLst>
    <p:handoutMasterId r:id="rId91"/>
  </p:handoutMasterIdLst>
  <p:sldIdLst>
    <p:sldId id="256" r:id="rId2"/>
    <p:sldId id="572" r:id="rId3"/>
    <p:sldId id="580" r:id="rId4"/>
    <p:sldId id="261" r:id="rId5"/>
    <p:sldId id="507" r:id="rId6"/>
    <p:sldId id="555" r:id="rId7"/>
    <p:sldId id="575" r:id="rId8"/>
    <p:sldId id="263" r:id="rId9"/>
    <p:sldId id="258" r:id="rId10"/>
    <p:sldId id="558" r:id="rId11"/>
    <p:sldId id="576" r:id="rId12"/>
    <p:sldId id="502" r:id="rId13"/>
    <p:sldId id="516" r:id="rId14"/>
    <p:sldId id="554" r:id="rId15"/>
    <p:sldId id="564" r:id="rId16"/>
    <p:sldId id="517" r:id="rId17"/>
    <p:sldId id="577" r:id="rId18"/>
    <p:sldId id="266" r:id="rId19"/>
    <p:sldId id="267" r:id="rId20"/>
    <p:sldId id="557" r:id="rId21"/>
    <p:sldId id="270" r:id="rId22"/>
    <p:sldId id="271" r:id="rId23"/>
    <p:sldId id="399" r:id="rId24"/>
    <p:sldId id="401" r:id="rId25"/>
    <p:sldId id="529" r:id="rId26"/>
    <p:sldId id="402" r:id="rId27"/>
    <p:sldId id="403" r:id="rId28"/>
    <p:sldId id="404" r:id="rId29"/>
    <p:sldId id="519" r:id="rId30"/>
    <p:sldId id="520" r:id="rId31"/>
    <p:sldId id="522" r:id="rId32"/>
    <p:sldId id="523" r:id="rId33"/>
    <p:sldId id="524" r:id="rId34"/>
    <p:sldId id="525" r:id="rId35"/>
    <p:sldId id="526" r:id="rId36"/>
    <p:sldId id="527" r:id="rId37"/>
    <p:sldId id="542" r:id="rId38"/>
    <p:sldId id="566" r:id="rId39"/>
    <p:sldId id="530" r:id="rId40"/>
    <p:sldId id="528" r:id="rId41"/>
    <p:sldId id="538" r:id="rId42"/>
    <p:sldId id="539" r:id="rId43"/>
    <p:sldId id="540" r:id="rId44"/>
    <p:sldId id="541" r:id="rId45"/>
    <p:sldId id="512" r:id="rId46"/>
    <p:sldId id="272" r:id="rId47"/>
    <p:sldId id="515" r:id="rId48"/>
    <p:sldId id="397" r:id="rId49"/>
    <p:sldId id="513" r:id="rId50"/>
    <p:sldId id="514" r:id="rId51"/>
    <p:sldId id="456" r:id="rId52"/>
    <p:sldId id="562" r:id="rId53"/>
    <p:sldId id="560" r:id="rId54"/>
    <p:sldId id="466" r:id="rId55"/>
    <p:sldId id="467" r:id="rId56"/>
    <p:sldId id="468" r:id="rId57"/>
    <p:sldId id="469" r:id="rId58"/>
    <p:sldId id="561" r:id="rId59"/>
    <p:sldId id="579" r:id="rId60"/>
    <p:sldId id="470" r:id="rId61"/>
    <p:sldId id="471" r:id="rId62"/>
    <p:sldId id="509" r:id="rId63"/>
    <p:sldId id="501" r:id="rId64"/>
    <p:sldId id="477" r:id="rId65"/>
    <p:sldId id="573" r:id="rId66"/>
    <p:sldId id="574" r:id="rId67"/>
    <p:sldId id="478" r:id="rId68"/>
    <p:sldId id="479" r:id="rId69"/>
    <p:sldId id="480" r:id="rId70"/>
    <p:sldId id="481" r:id="rId71"/>
    <p:sldId id="482" r:id="rId72"/>
    <p:sldId id="485" r:id="rId73"/>
    <p:sldId id="533" r:id="rId74"/>
    <p:sldId id="532" r:id="rId75"/>
    <p:sldId id="534" r:id="rId76"/>
    <p:sldId id="535" r:id="rId77"/>
    <p:sldId id="563" r:id="rId78"/>
    <p:sldId id="486" r:id="rId79"/>
    <p:sldId id="488" r:id="rId80"/>
    <p:sldId id="490" r:id="rId81"/>
    <p:sldId id="553" r:id="rId82"/>
    <p:sldId id="578" r:id="rId83"/>
    <p:sldId id="568" r:id="rId84"/>
    <p:sldId id="569" r:id="rId85"/>
    <p:sldId id="570" r:id="rId86"/>
    <p:sldId id="581" r:id="rId87"/>
    <p:sldId id="571" r:id="rId88"/>
    <p:sldId id="494" r:id="rId89"/>
  </p:sldIdLst>
  <p:sldSz cx="9144000" cy="6858000" type="screen4x3"/>
  <p:notesSz cx="7099300" cy="10234613"/>
  <p:embeddedFontLst>
    <p:embeddedFont>
      <p:font typeface="黑体" panose="02010609060101010101" pitchFamily="49" charset="-122"/>
      <p:regular r:id="rId92"/>
    </p:embeddedFont>
    <p:embeddedFont>
      <p:font typeface="华文彩云" panose="02010800040101010101" pitchFamily="2" charset="-122"/>
      <p:regular r:id="rId93"/>
    </p:embeddedFont>
    <p:embeddedFont>
      <p:font typeface="华文新魏" panose="02010800040101010101" pitchFamily="2" charset="-122"/>
      <p:regular r:id="rId94"/>
    </p:embeddedFont>
    <p:embeddedFont>
      <p:font typeface="楷体" panose="02010609060101010101" pitchFamily="49" charset="-122"/>
      <p:regular r:id="rId95"/>
    </p:embeddedFont>
    <p:embeddedFont>
      <p:font typeface="楷体_GB2312" panose="02010609030101010101" pitchFamily="49" charset="-122"/>
      <p:regular r:id="rId96"/>
    </p:embeddedFont>
    <p:embeddedFont>
      <p:font typeface="宋体" panose="02010600030101010101" pitchFamily="2" charset="-122"/>
      <p:regular r:id="rId97"/>
    </p:embeddedFont>
    <p:embeddedFont>
      <p:font typeface="微软雅黑" panose="020B0503020204020204" pitchFamily="34" charset="-122"/>
      <p:regular r:id="rId98"/>
      <p:bold r:id="rId99"/>
    </p:embeddedFont>
    <p:embeddedFont>
      <p:font typeface="Tahoma" panose="020B0604030504040204" pitchFamily="34" charset="0"/>
      <p:regular r:id="rId100"/>
      <p:bold r:id="rId101"/>
    </p:embeddedFont>
  </p:embeddedFontLst>
  <p:defaultTextStyle>
    <a:defPPr>
      <a:defRPr lang="zh-CN"/>
    </a:defPPr>
    <a:lvl1pPr algn="l" rtl="0" eaLnBrk="0" fontAlgn="base" hangingPunct="0">
      <a:spcBef>
        <a:spcPct val="0"/>
      </a:spcBef>
      <a:spcAft>
        <a:spcPct val="0"/>
      </a:spcAft>
      <a:defRPr sz="30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30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30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30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3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0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89888" autoAdjust="0"/>
  </p:normalViewPr>
  <p:slideViewPr>
    <p:cSldViewPr>
      <p:cViewPr varScale="1">
        <p:scale>
          <a:sx n="136" d="100"/>
          <a:sy n="136" d="100"/>
        </p:scale>
        <p:origin x="2728" y="19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8" Type="http://schemas.openxmlformats.org/officeDocument/2006/relationships/slide" Target="slides/slide56.xml"/><Relationship Id="rId13" Type="http://schemas.openxmlformats.org/officeDocument/2006/relationships/slide" Target="slides/slide63.xml"/><Relationship Id="rId18" Type="http://schemas.openxmlformats.org/officeDocument/2006/relationships/slide" Target="slides/slide75.xml"/><Relationship Id="rId3" Type="http://schemas.openxmlformats.org/officeDocument/2006/relationships/slide" Target="slides/slide39.xml"/><Relationship Id="rId21" Type="http://schemas.openxmlformats.org/officeDocument/2006/relationships/slide" Target="slides/slide81.xml"/><Relationship Id="rId7" Type="http://schemas.openxmlformats.org/officeDocument/2006/relationships/slide" Target="slides/slide55.xml"/><Relationship Id="rId12" Type="http://schemas.openxmlformats.org/officeDocument/2006/relationships/slide" Target="slides/slide62.xml"/><Relationship Id="rId17" Type="http://schemas.openxmlformats.org/officeDocument/2006/relationships/slide" Target="slides/slide70.xml"/><Relationship Id="rId2" Type="http://schemas.openxmlformats.org/officeDocument/2006/relationships/slide" Target="slides/slide36.xml"/><Relationship Id="rId16" Type="http://schemas.openxmlformats.org/officeDocument/2006/relationships/slide" Target="slides/slide69.xml"/><Relationship Id="rId20" Type="http://schemas.openxmlformats.org/officeDocument/2006/relationships/slide" Target="slides/slide79.xml"/><Relationship Id="rId1" Type="http://schemas.openxmlformats.org/officeDocument/2006/relationships/slide" Target="slides/slide31.xml"/><Relationship Id="rId6" Type="http://schemas.openxmlformats.org/officeDocument/2006/relationships/slide" Target="slides/slide44.xml"/><Relationship Id="rId11" Type="http://schemas.openxmlformats.org/officeDocument/2006/relationships/slide" Target="slides/slide61.xml"/><Relationship Id="rId5" Type="http://schemas.openxmlformats.org/officeDocument/2006/relationships/slide" Target="slides/slide43.xml"/><Relationship Id="rId15" Type="http://schemas.openxmlformats.org/officeDocument/2006/relationships/slide" Target="slides/slide68.xml"/><Relationship Id="rId10" Type="http://schemas.openxmlformats.org/officeDocument/2006/relationships/slide" Target="slides/slide58.xml"/><Relationship Id="rId19" Type="http://schemas.openxmlformats.org/officeDocument/2006/relationships/slide" Target="slides/slide78.xml"/><Relationship Id="rId4" Type="http://schemas.openxmlformats.org/officeDocument/2006/relationships/slide" Target="slides/slide42.xml"/><Relationship Id="rId9" Type="http://schemas.openxmlformats.org/officeDocument/2006/relationships/slide" Target="slides/slide57.xml"/><Relationship Id="rId14" Type="http://schemas.openxmlformats.org/officeDocument/2006/relationships/slide" Target="slides/slide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62" name="Rectangle 2">
            <a:extLst>
              <a:ext uri="{FF2B5EF4-FFF2-40B4-BE49-F238E27FC236}">
                <a16:creationId xmlns:a16="http://schemas.microsoft.com/office/drawing/2014/main" id="{D8951AED-4675-0622-0908-F11B5FAD152F}"/>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spcBef>
                <a:spcPct val="0"/>
              </a:spcBef>
              <a:buClrTx/>
              <a:buSzTx/>
              <a:buFontTx/>
              <a:buNone/>
              <a:defRPr sz="1300">
                <a:latin typeface="Arial" pitchFamily="34" charset="0"/>
              </a:defRPr>
            </a:lvl1pPr>
          </a:lstStyle>
          <a:p>
            <a:pPr>
              <a:defRPr/>
            </a:pPr>
            <a:endParaRPr lang="en-US" altLang="zh-CN"/>
          </a:p>
        </p:txBody>
      </p:sp>
      <p:sp>
        <p:nvSpPr>
          <p:cNvPr id="655363" name="Rectangle 3">
            <a:extLst>
              <a:ext uri="{FF2B5EF4-FFF2-40B4-BE49-F238E27FC236}">
                <a16:creationId xmlns:a16="http://schemas.microsoft.com/office/drawing/2014/main" id="{E51C7AFE-CE60-8A5F-E9FE-1969BAE9CDA9}"/>
              </a:ext>
            </a:extLst>
          </p:cNvPr>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spcBef>
                <a:spcPct val="0"/>
              </a:spcBef>
              <a:buClrTx/>
              <a:buSzTx/>
              <a:buFontTx/>
              <a:buNone/>
              <a:defRPr sz="1300">
                <a:latin typeface="Arial" pitchFamily="34" charset="0"/>
              </a:defRPr>
            </a:lvl1pPr>
          </a:lstStyle>
          <a:p>
            <a:pPr>
              <a:defRPr/>
            </a:pPr>
            <a:endParaRPr lang="en-US" altLang="zh-CN"/>
          </a:p>
        </p:txBody>
      </p:sp>
      <p:sp>
        <p:nvSpPr>
          <p:cNvPr id="655364" name="Rectangle 4">
            <a:extLst>
              <a:ext uri="{FF2B5EF4-FFF2-40B4-BE49-F238E27FC236}">
                <a16:creationId xmlns:a16="http://schemas.microsoft.com/office/drawing/2014/main" id="{A648547E-A0E7-AC9F-23DB-33F51A1D6545}"/>
              </a:ext>
            </a:extLst>
          </p:cNvPr>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spcBef>
                <a:spcPct val="0"/>
              </a:spcBef>
              <a:buClrTx/>
              <a:buSzTx/>
              <a:buFontTx/>
              <a:buNone/>
              <a:defRPr sz="1300">
                <a:latin typeface="Arial" pitchFamily="34" charset="0"/>
              </a:defRPr>
            </a:lvl1pPr>
          </a:lstStyle>
          <a:p>
            <a:pPr>
              <a:defRPr/>
            </a:pPr>
            <a:endParaRPr lang="en-US" altLang="zh-CN"/>
          </a:p>
        </p:txBody>
      </p:sp>
      <p:sp>
        <p:nvSpPr>
          <p:cNvPr id="655365" name="Rectangle 5">
            <a:extLst>
              <a:ext uri="{FF2B5EF4-FFF2-40B4-BE49-F238E27FC236}">
                <a16:creationId xmlns:a16="http://schemas.microsoft.com/office/drawing/2014/main" id="{EE35D40B-C5C3-BE12-6C99-2B3FA0840EF3}"/>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a:lvl1pPr>
          </a:lstStyle>
          <a:p>
            <a:pPr>
              <a:defRPr/>
            </a:pPr>
            <a:fld id="{74AFB59F-2FAC-6C49-A926-D530AC39FA1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AD09E77-33DD-8633-F75D-4459B8478CA0}"/>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spcBef>
                <a:spcPct val="0"/>
              </a:spcBef>
              <a:buClrTx/>
              <a:buSzTx/>
              <a:buFontTx/>
              <a:buNone/>
              <a:defRPr sz="1300">
                <a:latin typeface="Arial" pitchFamily="34" charset="0"/>
              </a:defRPr>
            </a:lvl1pPr>
          </a:lstStyle>
          <a:p>
            <a:pPr>
              <a:defRPr/>
            </a:pPr>
            <a:endParaRPr lang="en-US" altLang="zh-CN"/>
          </a:p>
        </p:txBody>
      </p:sp>
      <p:sp>
        <p:nvSpPr>
          <p:cNvPr id="14339" name="Rectangle 3">
            <a:extLst>
              <a:ext uri="{FF2B5EF4-FFF2-40B4-BE49-F238E27FC236}">
                <a16:creationId xmlns:a16="http://schemas.microsoft.com/office/drawing/2014/main" id="{3BA126E8-0F88-34DC-4763-649155A7215E}"/>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spcBef>
                <a:spcPct val="0"/>
              </a:spcBef>
              <a:buClrTx/>
              <a:buSzTx/>
              <a:buFontTx/>
              <a:buNone/>
              <a:defRPr sz="1300">
                <a:latin typeface="Arial" pitchFamily="34" charset="0"/>
              </a:defRPr>
            </a:lvl1pPr>
          </a:lstStyle>
          <a:p>
            <a:pPr>
              <a:defRPr/>
            </a:pPr>
            <a:endParaRPr lang="en-US" altLang="zh-CN"/>
          </a:p>
        </p:txBody>
      </p:sp>
      <p:sp>
        <p:nvSpPr>
          <p:cNvPr id="3076" name="Rectangle 4">
            <a:extLst>
              <a:ext uri="{FF2B5EF4-FFF2-40B4-BE49-F238E27FC236}">
                <a16:creationId xmlns:a16="http://schemas.microsoft.com/office/drawing/2014/main" id="{D0DA5B04-F7FE-6105-1C91-C8BE410BEFC3}"/>
              </a:ext>
            </a:extLst>
          </p:cNvPr>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5">
            <a:extLst>
              <a:ext uri="{FF2B5EF4-FFF2-40B4-BE49-F238E27FC236}">
                <a16:creationId xmlns:a16="http://schemas.microsoft.com/office/drawing/2014/main" id="{676447B8-7165-5617-641A-CE52A8693849}"/>
              </a:ext>
            </a:extLst>
          </p:cNvPr>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342" name="Rectangle 6">
            <a:extLst>
              <a:ext uri="{FF2B5EF4-FFF2-40B4-BE49-F238E27FC236}">
                <a16:creationId xmlns:a16="http://schemas.microsoft.com/office/drawing/2014/main" id="{A4C8D79B-291E-C444-EB1C-915502585CA2}"/>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spcBef>
                <a:spcPct val="0"/>
              </a:spcBef>
              <a:buClrTx/>
              <a:buSzTx/>
              <a:buFontTx/>
              <a:buNone/>
              <a:defRPr sz="1300">
                <a:latin typeface="Arial" pitchFamily="34" charset="0"/>
              </a:defRPr>
            </a:lvl1pPr>
          </a:lstStyle>
          <a:p>
            <a:pPr>
              <a:defRPr/>
            </a:pPr>
            <a:endParaRPr lang="en-US" altLang="zh-CN"/>
          </a:p>
        </p:txBody>
      </p:sp>
      <p:sp>
        <p:nvSpPr>
          <p:cNvPr id="14343" name="Rectangle 7">
            <a:extLst>
              <a:ext uri="{FF2B5EF4-FFF2-40B4-BE49-F238E27FC236}">
                <a16:creationId xmlns:a16="http://schemas.microsoft.com/office/drawing/2014/main" id="{7A15C2A3-F480-DD7E-C6A3-BE5393A84C73}"/>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a:lvl1pPr>
          </a:lstStyle>
          <a:p>
            <a:pPr>
              <a:defRPr/>
            </a:pPr>
            <a:fld id="{E0C6F325-9043-3542-81DF-0E68E813528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www.gooedu.com/Search/?publisher=&#20154;&#27665;&#21355;&#29983;&#20986;&#29256;&#31038;&amp;page=1"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www.gooedu.com/Search/?author=&#20911;&#20316;&#21270;&amp;page=1"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1790782B-9050-AC8D-B911-FA2EAC48CC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29C71BF-8B94-684F-8A2C-CDBC618DEA16}" type="slidenum">
              <a:rPr lang="en-US" altLang="zh-CN" sz="1300" smtClean="0"/>
              <a:pPr>
                <a:spcBef>
                  <a:spcPct val="0"/>
                </a:spcBef>
              </a:pPr>
              <a:t>1</a:t>
            </a:fld>
            <a:endParaRPr lang="en-US" altLang="zh-CN" sz="1300"/>
          </a:p>
        </p:txBody>
      </p:sp>
      <p:sp>
        <p:nvSpPr>
          <p:cNvPr id="6147" name="Rectangle 2">
            <a:extLst>
              <a:ext uri="{FF2B5EF4-FFF2-40B4-BE49-F238E27FC236}">
                <a16:creationId xmlns:a16="http://schemas.microsoft.com/office/drawing/2014/main" id="{0AD03619-1B10-CB59-1819-F00A2C61743B}"/>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E16D6342-8D9E-1FEF-93FE-8F8361A4C5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44AF730-6121-8898-29C5-4EAC6D646D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FAD9904-3390-294C-97A4-4031F4A1E215}" type="slidenum">
              <a:rPr lang="en-US" altLang="zh-CN" sz="1300" smtClean="0"/>
              <a:pPr>
                <a:spcBef>
                  <a:spcPct val="0"/>
                </a:spcBef>
              </a:pPr>
              <a:t>14</a:t>
            </a:fld>
            <a:endParaRPr lang="en-US" altLang="zh-CN" sz="1300"/>
          </a:p>
        </p:txBody>
      </p:sp>
      <p:sp>
        <p:nvSpPr>
          <p:cNvPr id="28675" name="Rectangle 2">
            <a:extLst>
              <a:ext uri="{FF2B5EF4-FFF2-40B4-BE49-F238E27FC236}">
                <a16:creationId xmlns:a16="http://schemas.microsoft.com/office/drawing/2014/main" id="{E34E6894-F38F-0516-B7C3-BFCA996BF1BC}"/>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56330CBC-DF76-D07B-FC55-377027D9FB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E0B3521E-1824-024E-3CC3-58CEA24423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1E91EEB-5B24-2542-A35A-BECC43A14F4C}" type="slidenum">
              <a:rPr lang="en-US" altLang="zh-CN" sz="1300" smtClean="0"/>
              <a:pPr>
                <a:spcBef>
                  <a:spcPct val="0"/>
                </a:spcBef>
              </a:pPr>
              <a:t>16</a:t>
            </a:fld>
            <a:endParaRPr lang="en-US" altLang="zh-CN" sz="1300"/>
          </a:p>
        </p:txBody>
      </p:sp>
      <p:sp>
        <p:nvSpPr>
          <p:cNvPr id="31747" name="Rectangle 2">
            <a:extLst>
              <a:ext uri="{FF2B5EF4-FFF2-40B4-BE49-F238E27FC236}">
                <a16:creationId xmlns:a16="http://schemas.microsoft.com/office/drawing/2014/main" id="{330F76F1-34BE-986B-78B2-004D931DB327}"/>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701A81EE-D328-D725-9184-B880D9CA43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D647BDC4-8DF2-BD5F-85E9-0162004F7E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B6B93E8-23F6-DB42-AFAB-3D0AE2D0CAEF}" type="slidenum">
              <a:rPr lang="en-US" altLang="zh-CN" sz="1300" smtClean="0"/>
              <a:pPr>
                <a:spcBef>
                  <a:spcPct val="0"/>
                </a:spcBef>
              </a:pPr>
              <a:t>18</a:t>
            </a:fld>
            <a:endParaRPr lang="en-US" altLang="zh-CN" sz="1300"/>
          </a:p>
        </p:txBody>
      </p:sp>
      <p:sp>
        <p:nvSpPr>
          <p:cNvPr id="34819" name="Rectangle 2">
            <a:extLst>
              <a:ext uri="{FF2B5EF4-FFF2-40B4-BE49-F238E27FC236}">
                <a16:creationId xmlns:a16="http://schemas.microsoft.com/office/drawing/2014/main" id="{AA23B64E-03AD-65AE-5ADC-36FE513EC05B}"/>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CBAE5CE-8C84-43BE-2A7C-BEF794D9DA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E2890268-E0BA-FCEB-A04B-BB302D36EE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D7606F3-B6B8-1644-8609-270EC233FB3D}" type="slidenum">
              <a:rPr lang="en-US" altLang="zh-CN" sz="1300" smtClean="0"/>
              <a:pPr>
                <a:spcBef>
                  <a:spcPct val="0"/>
                </a:spcBef>
              </a:pPr>
              <a:t>19</a:t>
            </a:fld>
            <a:endParaRPr lang="en-US" altLang="zh-CN" sz="1300"/>
          </a:p>
        </p:txBody>
      </p:sp>
      <p:sp>
        <p:nvSpPr>
          <p:cNvPr id="36867" name="Rectangle 2">
            <a:extLst>
              <a:ext uri="{FF2B5EF4-FFF2-40B4-BE49-F238E27FC236}">
                <a16:creationId xmlns:a16="http://schemas.microsoft.com/office/drawing/2014/main" id="{FD155587-C76F-670C-A75D-1A690AC1A042}"/>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59D5CF57-CCFB-E47B-EBEC-D6C52624C1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FDAE553A-2BA0-8527-0153-A822554887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9DF844D-4B92-4A45-913C-5C1A45FCFC01}" type="slidenum">
              <a:rPr lang="en-US" altLang="zh-CN" sz="1300" smtClean="0"/>
              <a:pPr>
                <a:spcBef>
                  <a:spcPct val="0"/>
                </a:spcBef>
              </a:pPr>
              <a:t>20</a:t>
            </a:fld>
            <a:endParaRPr lang="en-US" altLang="zh-CN" sz="1300"/>
          </a:p>
        </p:txBody>
      </p:sp>
      <p:sp>
        <p:nvSpPr>
          <p:cNvPr id="38915" name="Rectangle 2">
            <a:extLst>
              <a:ext uri="{FF2B5EF4-FFF2-40B4-BE49-F238E27FC236}">
                <a16:creationId xmlns:a16="http://schemas.microsoft.com/office/drawing/2014/main" id="{0BA2972F-2604-7E83-E93B-E29DC0A605C4}"/>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AAB506E0-86E4-51DC-4182-29A7B0D6DF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227F72AE-6395-CE69-A43B-2EB942246F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E9EFC12-0DA6-7340-A031-03B4FF60D9D1}" type="slidenum">
              <a:rPr lang="en-US" altLang="zh-CN" sz="1300" smtClean="0"/>
              <a:pPr>
                <a:spcBef>
                  <a:spcPct val="0"/>
                </a:spcBef>
              </a:pPr>
              <a:t>21</a:t>
            </a:fld>
            <a:endParaRPr lang="en-US" altLang="zh-CN" sz="1300"/>
          </a:p>
        </p:txBody>
      </p:sp>
      <p:sp>
        <p:nvSpPr>
          <p:cNvPr id="40963" name="Rectangle 2">
            <a:extLst>
              <a:ext uri="{FF2B5EF4-FFF2-40B4-BE49-F238E27FC236}">
                <a16:creationId xmlns:a16="http://schemas.microsoft.com/office/drawing/2014/main" id="{0A6CB51A-3CE2-505E-DF05-58BF3472F35C}"/>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0C609F9E-C89A-583E-5A67-0EAB2C58A1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01D9455E-4537-7A1F-6B96-E1AB5AA35B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A4FEDA-B1B2-304D-AF5B-74A1DE615BC9}" type="slidenum">
              <a:rPr lang="en-US" altLang="zh-CN" sz="1300" smtClean="0"/>
              <a:pPr>
                <a:spcBef>
                  <a:spcPct val="0"/>
                </a:spcBef>
              </a:pPr>
              <a:t>22</a:t>
            </a:fld>
            <a:endParaRPr lang="en-US" altLang="zh-CN" sz="1300"/>
          </a:p>
        </p:txBody>
      </p:sp>
      <p:sp>
        <p:nvSpPr>
          <p:cNvPr id="43011" name="Rectangle 2">
            <a:extLst>
              <a:ext uri="{FF2B5EF4-FFF2-40B4-BE49-F238E27FC236}">
                <a16:creationId xmlns:a16="http://schemas.microsoft.com/office/drawing/2014/main" id="{0C6D8D9A-2825-88CF-D41A-1493412FA186}"/>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9F0853D9-B972-C419-B549-233A7C6552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3A333320-756A-5AA9-CC2D-966CA1040E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DC4F1FE-4A38-7243-998C-774F653C2CB5}" type="slidenum">
              <a:rPr lang="en-US" altLang="zh-CN" sz="1300" smtClean="0"/>
              <a:pPr>
                <a:spcBef>
                  <a:spcPct val="0"/>
                </a:spcBef>
              </a:pPr>
              <a:t>23</a:t>
            </a:fld>
            <a:endParaRPr lang="en-US" altLang="zh-CN" sz="1300"/>
          </a:p>
        </p:txBody>
      </p:sp>
      <p:sp>
        <p:nvSpPr>
          <p:cNvPr id="45059" name="Rectangle 2">
            <a:extLst>
              <a:ext uri="{FF2B5EF4-FFF2-40B4-BE49-F238E27FC236}">
                <a16:creationId xmlns:a16="http://schemas.microsoft.com/office/drawing/2014/main" id="{1BD6207B-0FDA-F87C-A0EC-3DC80BBA942A}"/>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D6417D4B-705C-132E-7A5A-AA788E592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2A429F5C-576B-D2BC-47FC-7B4F1DF10F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B27038C-8E77-0F47-B966-CB588C0A4264}" type="slidenum">
              <a:rPr lang="en-US" altLang="zh-CN" sz="1300" smtClean="0"/>
              <a:pPr>
                <a:spcBef>
                  <a:spcPct val="0"/>
                </a:spcBef>
              </a:pPr>
              <a:t>24</a:t>
            </a:fld>
            <a:endParaRPr lang="en-US" altLang="zh-CN" sz="1300"/>
          </a:p>
        </p:txBody>
      </p:sp>
      <p:sp>
        <p:nvSpPr>
          <p:cNvPr id="47107" name="Rectangle 2">
            <a:extLst>
              <a:ext uri="{FF2B5EF4-FFF2-40B4-BE49-F238E27FC236}">
                <a16:creationId xmlns:a16="http://schemas.microsoft.com/office/drawing/2014/main" id="{D9DAF483-D4FA-796E-8751-62C2DEE156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FD105B90-FDDF-55CC-F264-AC1311583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DACA87C-4BA6-24ED-2F29-AEB4A6696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A667453-DE32-0944-A7FA-BFBCE070D50F}" type="slidenum">
              <a:rPr lang="en-US" altLang="zh-CN" sz="1300" smtClean="0"/>
              <a:pPr>
                <a:spcBef>
                  <a:spcPct val="0"/>
                </a:spcBef>
              </a:pPr>
              <a:t>25</a:t>
            </a:fld>
            <a:endParaRPr lang="en-US" altLang="zh-CN" sz="1300"/>
          </a:p>
        </p:txBody>
      </p:sp>
      <p:sp>
        <p:nvSpPr>
          <p:cNvPr id="49155" name="Rectangle 2">
            <a:extLst>
              <a:ext uri="{FF2B5EF4-FFF2-40B4-BE49-F238E27FC236}">
                <a16:creationId xmlns:a16="http://schemas.microsoft.com/office/drawing/2014/main" id="{E0262BB8-970C-74F4-5051-FFF8567F5239}"/>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75A8B582-F7DD-A7A4-90BB-9FC041644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C669251D-CCA6-51EE-C329-2688BCB9FF55}"/>
              </a:ext>
            </a:extLst>
          </p:cNvPr>
          <p:cNvSpPr>
            <a:spLocks noGrp="1" noRot="1" noChangeAspect="1" noChangeArrowheads="1" noTextEdit="1"/>
          </p:cNvSpPr>
          <p:nvPr>
            <p:ph type="sldImg"/>
          </p:nvPr>
        </p:nvSpPr>
        <p:spPr>
          <a:ln/>
        </p:spPr>
      </p:sp>
      <p:sp>
        <p:nvSpPr>
          <p:cNvPr id="8195" name="备注占位符 2">
            <a:extLst>
              <a:ext uri="{FF2B5EF4-FFF2-40B4-BE49-F238E27FC236}">
                <a16:creationId xmlns:a16="http://schemas.microsoft.com/office/drawing/2014/main" id="{E11CD748-40C5-0553-17CF-31ACAF3B11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灯片编号占位符 3">
            <a:extLst>
              <a:ext uri="{FF2B5EF4-FFF2-40B4-BE49-F238E27FC236}">
                <a16:creationId xmlns:a16="http://schemas.microsoft.com/office/drawing/2014/main" id="{E056F7FF-80BE-8F36-D950-69E98EB294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8937A08-6AE7-0643-99F8-38F2828E949E}" type="slidenum">
              <a:rPr lang="en-US" altLang="zh-CN" smtClean="0"/>
              <a:pPr>
                <a:spcBef>
                  <a:spcPct val="0"/>
                </a:spcBef>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52810D57-FBDB-74FD-B375-4C7039AACF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B230140-DFCC-B44E-965A-43149772FC6E}" type="slidenum">
              <a:rPr lang="en-US" altLang="zh-CN" sz="1300" smtClean="0"/>
              <a:pPr>
                <a:spcBef>
                  <a:spcPct val="0"/>
                </a:spcBef>
              </a:pPr>
              <a:t>26</a:t>
            </a:fld>
            <a:endParaRPr lang="en-US" altLang="zh-CN" sz="1300"/>
          </a:p>
        </p:txBody>
      </p:sp>
      <p:sp>
        <p:nvSpPr>
          <p:cNvPr id="51203" name="Rectangle 2">
            <a:extLst>
              <a:ext uri="{FF2B5EF4-FFF2-40B4-BE49-F238E27FC236}">
                <a16:creationId xmlns:a16="http://schemas.microsoft.com/office/drawing/2014/main" id="{2662D225-03E4-A89E-B338-E7AB90025CAB}"/>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1F0C560-631D-89C5-7EB0-C9145E183B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B3B4D999-EFE7-C9E9-F097-F8D48A3BCD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28F2E08-30C9-3547-BC52-B5AEB654711A}" type="slidenum">
              <a:rPr lang="en-US" altLang="zh-CN" sz="1300" smtClean="0"/>
              <a:pPr>
                <a:spcBef>
                  <a:spcPct val="0"/>
                </a:spcBef>
              </a:pPr>
              <a:t>27</a:t>
            </a:fld>
            <a:endParaRPr lang="en-US" altLang="zh-CN" sz="1300"/>
          </a:p>
        </p:txBody>
      </p:sp>
      <p:sp>
        <p:nvSpPr>
          <p:cNvPr id="53251" name="Rectangle 2">
            <a:extLst>
              <a:ext uri="{FF2B5EF4-FFF2-40B4-BE49-F238E27FC236}">
                <a16:creationId xmlns:a16="http://schemas.microsoft.com/office/drawing/2014/main" id="{CECF19A1-8205-3A19-349D-021213F84084}"/>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B07AF0BA-1929-D672-EB86-AF0D472C31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CC8ABDE8-73D2-530A-2381-68DB3D8821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C461E9-B223-3640-94D7-78EE590E0DA3}" type="slidenum">
              <a:rPr lang="en-US" altLang="zh-CN" sz="1300" smtClean="0"/>
              <a:pPr>
                <a:spcBef>
                  <a:spcPct val="0"/>
                </a:spcBef>
              </a:pPr>
              <a:t>28</a:t>
            </a:fld>
            <a:endParaRPr lang="en-US" altLang="zh-CN" sz="1300"/>
          </a:p>
        </p:txBody>
      </p:sp>
      <p:sp>
        <p:nvSpPr>
          <p:cNvPr id="55299" name="Rectangle 2">
            <a:extLst>
              <a:ext uri="{FF2B5EF4-FFF2-40B4-BE49-F238E27FC236}">
                <a16:creationId xmlns:a16="http://schemas.microsoft.com/office/drawing/2014/main" id="{40AAD3BD-5B65-CFB1-CB02-9D88AE05C73B}"/>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FD76EAC7-008D-25D8-9D5A-AE06879770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E31E5AC-7051-4B0F-64AE-0E2D44B58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F40FCB8-197B-4443-89E2-19CF4C90386C}" type="slidenum">
              <a:rPr lang="en-US" altLang="zh-CN" sz="1300" smtClean="0"/>
              <a:pPr>
                <a:spcBef>
                  <a:spcPct val="0"/>
                </a:spcBef>
              </a:pPr>
              <a:t>29</a:t>
            </a:fld>
            <a:endParaRPr lang="en-US" altLang="zh-CN" sz="1300"/>
          </a:p>
        </p:txBody>
      </p:sp>
      <p:sp>
        <p:nvSpPr>
          <p:cNvPr id="57347" name="Rectangle 2">
            <a:extLst>
              <a:ext uri="{FF2B5EF4-FFF2-40B4-BE49-F238E27FC236}">
                <a16:creationId xmlns:a16="http://schemas.microsoft.com/office/drawing/2014/main" id="{7A8B9A83-C4D6-AB4C-2CD0-3292A007C791}"/>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58FF87A8-05A4-19E3-C4B3-76F78B258D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C66BED7-C50B-E4E8-FD82-DCE66B455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08EE987-36C8-B94B-9A8A-71873C567A3A}" type="slidenum">
              <a:rPr lang="en-US" altLang="zh-CN" sz="1300" smtClean="0"/>
              <a:pPr>
                <a:spcBef>
                  <a:spcPct val="0"/>
                </a:spcBef>
              </a:pPr>
              <a:t>30</a:t>
            </a:fld>
            <a:endParaRPr lang="en-US" altLang="zh-CN" sz="1300"/>
          </a:p>
        </p:txBody>
      </p:sp>
      <p:sp>
        <p:nvSpPr>
          <p:cNvPr id="59395" name="Rectangle 2">
            <a:extLst>
              <a:ext uri="{FF2B5EF4-FFF2-40B4-BE49-F238E27FC236}">
                <a16:creationId xmlns:a16="http://schemas.microsoft.com/office/drawing/2014/main" id="{346A10C0-60A4-75FA-1B44-3375B5737498}"/>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1296BD2B-3AB5-15E7-5B0A-E3D39C8329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8CD92FF7-2E1F-2DDE-BAB5-FFA336DD86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4C98C69-E85E-194E-B7E2-B6A79A7678CC}" type="slidenum">
              <a:rPr lang="en-US" altLang="zh-CN" sz="1300" smtClean="0"/>
              <a:pPr>
                <a:spcBef>
                  <a:spcPct val="0"/>
                </a:spcBef>
              </a:pPr>
              <a:t>31</a:t>
            </a:fld>
            <a:endParaRPr lang="en-US" altLang="zh-CN" sz="1300"/>
          </a:p>
        </p:txBody>
      </p:sp>
      <p:sp>
        <p:nvSpPr>
          <p:cNvPr id="61443" name="Rectangle 2">
            <a:extLst>
              <a:ext uri="{FF2B5EF4-FFF2-40B4-BE49-F238E27FC236}">
                <a16:creationId xmlns:a16="http://schemas.microsoft.com/office/drawing/2014/main" id="{D0EAFBF9-EB64-6ED5-4352-943CA2FCDF77}"/>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6C430622-0D34-6101-ACBE-40A19F3D5C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2C86411-1F6B-E677-496C-89D330B2B5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02A8B30-902E-7843-ABC1-D379FB589BF2}" type="slidenum">
              <a:rPr lang="en-US" altLang="zh-CN" sz="1300" smtClean="0"/>
              <a:pPr>
                <a:spcBef>
                  <a:spcPct val="0"/>
                </a:spcBef>
              </a:pPr>
              <a:t>32</a:t>
            </a:fld>
            <a:endParaRPr lang="en-US" altLang="zh-CN" sz="1300"/>
          </a:p>
        </p:txBody>
      </p:sp>
      <p:sp>
        <p:nvSpPr>
          <p:cNvPr id="63491" name="Rectangle 2">
            <a:extLst>
              <a:ext uri="{FF2B5EF4-FFF2-40B4-BE49-F238E27FC236}">
                <a16:creationId xmlns:a16="http://schemas.microsoft.com/office/drawing/2014/main" id="{12C6DB77-FD81-C672-593E-1C215BCC7778}"/>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7368D192-AF8B-32E3-1781-37AE71B086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FC3FB5BD-3948-F430-9D1F-3A1B82351B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2428062-5943-9644-8F1C-A65EEC1B4F13}" type="slidenum">
              <a:rPr lang="en-US" altLang="zh-CN" sz="1300" smtClean="0"/>
              <a:pPr>
                <a:spcBef>
                  <a:spcPct val="0"/>
                </a:spcBef>
              </a:pPr>
              <a:t>33</a:t>
            </a:fld>
            <a:endParaRPr lang="en-US" altLang="zh-CN" sz="1300"/>
          </a:p>
        </p:txBody>
      </p:sp>
      <p:sp>
        <p:nvSpPr>
          <p:cNvPr id="65539" name="Rectangle 2">
            <a:extLst>
              <a:ext uri="{FF2B5EF4-FFF2-40B4-BE49-F238E27FC236}">
                <a16:creationId xmlns:a16="http://schemas.microsoft.com/office/drawing/2014/main" id="{B659C8A0-50C7-2108-C58C-1182B7112A5F}"/>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B1A0093-DBA5-0B2D-A1E5-BCA3F2FF2F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F8A3AFDD-D42B-1CF5-A504-7841F58898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DE57A62-28AF-1E43-8B3A-DC3D794BA462}" type="slidenum">
              <a:rPr lang="en-US" altLang="zh-CN" sz="1300" smtClean="0"/>
              <a:pPr>
                <a:spcBef>
                  <a:spcPct val="0"/>
                </a:spcBef>
              </a:pPr>
              <a:t>34</a:t>
            </a:fld>
            <a:endParaRPr lang="en-US" altLang="zh-CN" sz="1300"/>
          </a:p>
        </p:txBody>
      </p:sp>
      <p:sp>
        <p:nvSpPr>
          <p:cNvPr id="67587" name="Rectangle 2">
            <a:extLst>
              <a:ext uri="{FF2B5EF4-FFF2-40B4-BE49-F238E27FC236}">
                <a16:creationId xmlns:a16="http://schemas.microsoft.com/office/drawing/2014/main" id="{DEEA6448-8101-B1E1-E064-E2D54FFBBDD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FCFC9D4E-1EDE-7B5D-A13B-0DB92C65CA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F89A9F83-C9D5-4331-99AC-3BB3F342B4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D5080D9-9893-A343-BD54-504CA75EBE36}" type="slidenum">
              <a:rPr lang="en-US" altLang="zh-CN" sz="1300" smtClean="0"/>
              <a:pPr>
                <a:spcBef>
                  <a:spcPct val="0"/>
                </a:spcBef>
              </a:pPr>
              <a:t>35</a:t>
            </a:fld>
            <a:endParaRPr lang="en-US" altLang="zh-CN" sz="1300"/>
          </a:p>
        </p:txBody>
      </p:sp>
      <p:sp>
        <p:nvSpPr>
          <p:cNvPr id="69635" name="Rectangle 2">
            <a:extLst>
              <a:ext uri="{FF2B5EF4-FFF2-40B4-BE49-F238E27FC236}">
                <a16:creationId xmlns:a16="http://schemas.microsoft.com/office/drawing/2014/main" id="{54DB8DFA-37C0-B704-FEF5-FE0D758EADC9}"/>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77D9F2C8-3633-68F0-95AD-CC2B668A67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378BA1A0-479E-E21D-0BC7-2A9F01AE2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F208802-5369-3E41-A68C-E6E54F0FE2A1}" type="slidenum">
              <a:rPr lang="en-US" altLang="zh-CN" sz="1300" smtClean="0"/>
              <a:pPr>
                <a:spcBef>
                  <a:spcPct val="0"/>
                </a:spcBef>
              </a:pPr>
              <a:t>4</a:t>
            </a:fld>
            <a:endParaRPr lang="en-US" altLang="zh-CN" sz="1300"/>
          </a:p>
        </p:txBody>
      </p:sp>
      <p:sp>
        <p:nvSpPr>
          <p:cNvPr id="11267" name="Rectangle 2">
            <a:extLst>
              <a:ext uri="{FF2B5EF4-FFF2-40B4-BE49-F238E27FC236}">
                <a16:creationId xmlns:a16="http://schemas.microsoft.com/office/drawing/2014/main" id="{832D00DD-535E-8AE4-0C80-1FADB7041F0B}"/>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6A707A3-03A2-C114-0F0C-D1E7242634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EB0B6A1D-CBE8-A8B9-B2CC-B03380DD91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9AC4CAA-FDC4-9640-9800-BEE848DCE3DF}" type="slidenum">
              <a:rPr lang="en-US" altLang="zh-CN" sz="1300" smtClean="0"/>
              <a:pPr>
                <a:spcBef>
                  <a:spcPct val="0"/>
                </a:spcBef>
              </a:pPr>
              <a:t>36</a:t>
            </a:fld>
            <a:endParaRPr lang="en-US" altLang="zh-CN" sz="1300"/>
          </a:p>
        </p:txBody>
      </p:sp>
      <p:sp>
        <p:nvSpPr>
          <p:cNvPr id="71683" name="Rectangle 2">
            <a:extLst>
              <a:ext uri="{FF2B5EF4-FFF2-40B4-BE49-F238E27FC236}">
                <a16:creationId xmlns:a16="http://schemas.microsoft.com/office/drawing/2014/main" id="{AB449D56-1CEE-70B2-3FEB-B31526B5E14F}"/>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EF9578BC-DAC9-1047-6088-53E2EE6DDB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9D3FE18-46C6-D4E7-DF0D-A5701EA5AB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DBB6D63-DDAE-3340-8C2C-7B3DA8AEF9C5}" type="slidenum">
              <a:rPr lang="en-US" altLang="zh-CN" sz="1300" smtClean="0"/>
              <a:pPr>
                <a:spcBef>
                  <a:spcPct val="0"/>
                </a:spcBef>
              </a:pPr>
              <a:t>37</a:t>
            </a:fld>
            <a:endParaRPr lang="en-US" altLang="zh-CN" sz="1300"/>
          </a:p>
        </p:txBody>
      </p:sp>
      <p:sp>
        <p:nvSpPr>
          <p:cNvPr id="73731" name="Rectangle 2">
            <a:extLst>
              <a:ext uri="{FF2B5EF4-FFF2-40B4-BE49-F238E27FC236}">
                <a16:creationId xmlns:a16="http://schemas.microsoft.com/office/drawing/2014/main" id="{E6E32B2A-1A6D-D4BC-9594-F42552E5A4A7}"/>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EE3B15DD-846B-7C52-1156-105CAE0730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3E5121-840B-554D-338C-4649B75797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4283444-8EC7-BE49-A70F-7974A5434732}" type="slidenum">
              <a:rPr lang="en-US" altLang="zh-CN" sz="1300" smtClean="0"/>
              <a:pPr>
                <a:spcBef>
                  <a:spcPct val="0"/>
                </a:spcBef>
              </a:pPr>
              <a:t>39</a:t>
            </a:fld>
            <a:endParaRPr lang="en-US" altLang="zh-CN" sz="1300"/>
          </a:p>
        </p:txBody>
      </p:sp>
      <p:sp>
        <p:nvSpPr>
          <p:cNvPr id="76803" name="Rectangle 2">
            <a:extLst>
              <a:ext uri="{FF2B5EF4-FFF2-40B4-BE49-F238E27FC236}">
                <a16:creationId xmlns:a16="http://schemas.microsoft.com/office/drawing/2014/main" id="{1546152C-F57D-ABA9-AD0C-14EBF6D76009}"/>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2603B659-C60F-6B1A-A5A7-A9EA9445AF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9C98364D-ACE1-C8DF-5822-9F93554A04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550C1FA-9A3F-F34F-B68B-67FF9D20A6C5}" type="slidenum">
              <a:rPr lang="en-US" altLang="zh-CN" sz="1300" smtClean="0"/>
              <a:pPr>
                <a:spcBef>
                  <a:spcPct val="0"/>
                </a:spcBef>
              </a:pPr>
              <a:t>40</a:t>
            </a:fld>
            <a:endParaRPr lang="en-US" altLang="zh-CN" sz="1300"/>
          </a:p>
        </p:txBody>
      </p:sp>
      <p:sp>
        <p:nvSpPr>
          <p:cNvPr id="78851" name="Rectangle 2">
            <a:extLst>
              <a:ext uri="{FF2B5EF4-FFF2-40B4-BE49-F238E27FC236}">
                <a16:creationId xmlns:a16="http://schemas.microsoft.com/office/drawing/2014/main" id="{ABCDED49-EF62-9EEE-0A2D-19241B290F98}"/>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E0EFAA26-6FFE-7A79-A54C-D93BFF897A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1DDDB539-8095-C00F-044E-F1858547D1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098BCE1-15C8-BB4D-89F6-10D3058B979C}" type="slidenum">
              <a:rPr lang="en-US" altLang="zh-CN" sz="1300" smtClean="0"/>
              <a:pPr>
                <a:spcBef>
                  <a:spcPct val="0"/>
                </a:spcBef>
              </a:pPr>
              <a:t>41</a:t>
            </a:fld>
            <a:endParaRPr lang="en-US" altLang="zh-CN" sz="1300"/>
          </a:p>
        </p:txBody>
      </p:sp>
      <p:sp>
        <p:nvSpPr>
          <p:cNvPr id="80899" name="Rectangle 2">
            <a:extLst>
              <a:ext uri="{FF2B5EF4-FFF2-40B4-BE49-F238E27FC236}">
                <a16:creationId xmlns:a16="http://schemas.microsoft.com/office/drawing/2014/main" id="{820B6D9A-A341-3260-2CB8-91BFC3CF3EB5}"/>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CD137A2D-E5E0-5B51-0BB5-3EB1A1D2CA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608AFF3-EEF4-378F-D143-22ABC46387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A998180-D217-6D48-99C9-DF01E916DE90}" type="slidenum">
              <a:rPr lang="en-US" altLang="zh-CN" sz="1300" smtClean="0"/>
              <a:pPr>
                <a:spcBef>
                  <a:spcPct val="0"/>
                </a:spcBef>
              </a:pPr>
              <a:t>42</a:t>
            </a:fld>
            <a:endParaRPr lang="en-US" altLang="zh-CN" sz="1300"/>
          </a:p>
        </p:txBody>
      </p:sp>
      <p:sp>
        <p:nvSpPr>
          <p:cNvPr id="82947" name="Rectangle 2">
            <a:extLst>
              <a:ext uri="{FF2B5EF4-FFF2-40B4-BE49-F238E27FC236}">
                <a16:creationId xmlns:a16="http://schemas.microsoft.com/office/drawing/2014/main" id="{EF693FCE-1209-B120-663F-9C3C28C5B1D0}"/>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D805DB2B-4BCB-744D-C075-BC7B6BDE95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48F2C669-42AE-D49F-F0A1-5CF64E554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78FF940-8001-8D44-A0A6-C2361A22A1D5}" type="slidenum">
              <a:rPr lang="en-US" altLang="zh-CN" sz="1300" smtClean="0"/>
              <a:pPr>
                <a:spcBef>
                  <a:spcPct val="0"/>
                </a:spcBef>
              </a:pPr>
              <a:t>43</a:t>
            </a:fld>
            <a:endParaRPr lang="en-US" altLang="zh-CN" sz="1300"/>
          </a:p>
        </p:txBody>
      </p:sp>
      <p:sp>
        <p:nvSpPr>
          <p:cNvPr id="84995" name="Rectangle 2">
            <a:extLst>
              <a:ext uri="{FF2B5EF4-FFF2-40B4-BE49-F238E27FC236}">
                <a16:creationId xmlns:a16="http://schemas.microsoft.com/office/drawing/2014/main" id="{D1D113F9-70F9-2FC6-14C2-B95B52788DFA}"/>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758EE807-667A-54D6-9991-AD46D63B2D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DA435EDA-8CC1-2EB6-2E68-B83FDE20D4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72F27D8-D6B2-C04A-83F5-A5FEC10F4D08}" type="slidenum">
              <a:rPr lang="en-US" altLang="zh-CN" sz="1300" smtClean="0"/>
              <a:pPr>
                <a:spcBef>
                  <a:spcPct val="0"/>
                </a:spcBef>
              </a:pPr>
              <a:t>44</a:t>
            </a:fld>
            <a:endParaRPr lang="en-US" altLang="zh-CN" sz="1300"/>
          </a:p>
        </p:txBody>
      </p:sp>
      <p:sp>
        <p:nvSpPr>
          <p:cNvPr id="87043" name="Rectangle 2">
            <a:extLst>
              <a:ext uri="{FF2B5EF4-FFF2-40B4-BE49-F238E27FC236}">
                <a16:creationId xmlns:a16="http://schemas.microsoft.com/office/drawing/2014/main" id="{C70CD7C5-2656-00EC-1EFE-05A4BE18CB78}"/>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2E8B6660-CB0D-EFD9-FC24-67F19D390F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9A4BE661-E699-6C02-59E8-04E4A57B0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B902831-5DC2-D442-A7F0-28633C655BD9}" type="slidenum">
              <a:rPr lang="en-US" altLang="zh-CN" sz="1300" smtClean="0"/>
              <a:pPr>
                <a:spcBef>
                  <a:spcPct val="0"/>
                </a:spcBef>
              </a:pPr>
              <a:t>45</a:t>
            </a:fld>
            <a:endParaRPr lang="en-US" altLang="zh-CN" sz="1300"/>
          </a:p>
        </p:txBody>
      </p:sp>
      <p:sp>
        <p:nvSpPr>
          <p:cNvPr id="89091" name="Rectangle 2">
            <a:extLst>
              <a:ext uri="{FF2B5EF4-FFF2-40B4-BE49-F238E27FC236}">
                <a16:creationId xmlns:a16="http://schemas.microsoft.com/office/drawing/2014/main" id="{69C364F0-17D5-00BC-4CED-3B45D64A5C33}"/>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347A7E1-897F-BE8A-677D-ECD6561EC8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E9623096-3393-363E-1BDD-B5BBB6BE04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0691581-AD52-034D-8E47-13CCBDEFDE6D}" type="slidenum">
              <a:rPr lang="en-US" altLang="zh-CN" sz="1300" smtClean="0"/>
              <a:pPr>
                <a:spcBef>
                  <a:spcPct val="0"/>
                </a:spcBef>
              </a:pPr>
              <a:t>46</a:t>
            </a:fld>
            <a:endParaRPr lang="en-US" altLang="zh-CN" sz="1300"/>
          </a:p>
        </p:txBody>
      </p:sp>
      <p:sp>
        <p:nvSpPr>
          <p:cNvPr id="91139" name="Rectangle 2">
            <a:extLst>
              <a:ext uri="{FF2B5EF4-FFF2-40B4-BE49-F238E27FC236}">
                <a16:creationId xmlns:a16="http://schemas.microsoft.com/office/drawing/2014/main" id="{CB465F16-C64C-2DB8-81AC-F0C99F2D86A5}"/>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C7E0845A-7044-D9C4-A290-14526155C9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6F1DC768-DB16-7F5E-4C7E-BB0809308B84}"/>
              </a:ext>
            </a:extLst>
          </p:cNvPr>
          <p:cNvSpPr>
            <a:spLocks noGrp="1" noRot="1" noChangeAspect="1" noChangeArrowheads="1" noTextEdit="1"/>
          </p:cNvSpPr>
          <p:nvPr>
            <p:ph type="sldImg"/>
          </p:nvPr>
        </p:nvSpPr>
        <p:spPr>
          <a:ln/>
        </p:spPr>
      </p:sp>
      <p:sp>
        <p:nvSpPr>
          <p:cNvPr id="13315" name="备注占位符 2">
            <a:extLst>
              <a:ext uri="{FF2B5EF4-FFF2-40B4-BE49-F238E27FC236}">
                <a16:creationId xmlns:a16="http://schemas.microsoft.com/office/drawing/2014/main" id="{7D6A6E21-7E2F-D7E0-EB85-578FB07E70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6" name="灯片编号占位符 3">
            <a:extLst>
              <a:ext uri="{FF2B5EF4-FFF2-40B4-BE49-F238E27FC236}">
                <a16:creationId xmlns:a16="http://schemas.microsoft.com/office/drawing/2014/main" id="{F0551217-423A-F678-5A55-F959C47B87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1A7C920-E7B8-E745-8ED5-506F67511F49}" type="slidenum">
              <a:rPr lang="en-US" altLang="zh-CN" sz="1300" smtClean="0"/>
              <a:pPr>
                <a:spcBef>
                  <a:spcPct val="0"/>
                </a:spcBef>
              </a:pPr>
              <a:t>5</a:t>
            </a:fld>
            <a:endParaRPr lang="en-US" altLang="zh-CN"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9196F054-1427-9A98-3CB0-3F24B8D5A9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3A1DE2E-4792-254F-8A47-9D1736CC7529}" type="slidenum">
              <a:rPr lang="en-US" altLang="zh-CN" sz="1300" smtClean="0"/>
              <a:pPr>
                <a:spcBef>
                  <a:spcPct val="0"/>
                </a:spcBef>
              </a:pPr>
              <a:t>47</a:t>
            </a:fld>
            <a:endParaRPr lang="en-US" altLang="zh-CN" sz="1300"/>
          </a:p>
        </p:txBody>
      </p:sp>
      <p:sp>
        <p:nvSpPr>
          <p:cNvPr id="93187" name="Rectangle 2">
            <a:extLst>
              <a:ext uri="{FF2B5EF4-FFF2-40B4-BE49-F238E27FC236}">
                <a16:creationId xmlns:a16="http://schemas.microsoft.com/office/drawing/2014/main" id="{90733992-DC7B-35E4-7636-3574AA5CC02D}"/>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948B8485-F602-0C88-694D-70FA75E3AA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B30687FB-EDAE-3A30-D8C5-C2010B231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A281521-602E-0D40-87F7-267F466BBF6D}" type="slidenum">
              <a:rPr lang="en-US" altLang="zh-CN" sz="1300" smtClean="0"/>
              <a:pPr>
                <a:spcBef>
                  <a:spcPct val="0"/>
                </a:spcBef>
              </a:pPr>
              <a:t>48</a:t>
            </a:fld>
            <a:endParaRPr lang="en-US" altLang="zh-CN" sz="1300"/>
          </a:p>
        </p:txBody>
      </p:sp>
      <p:sp>
        <p:nvSpPr>
          <p:cNvPr id="95235" name="Rectangle 2">
            <a:extLst>
              <a:ext uri="{FF2B5EF4-FFF2-40B4-BE49-F238E27FC236}">
                <a16:creationId xmlns:a16="http://schemas.microsoft.com/office/drawing/2014/main" id="{D5671261-35E1-677C-0B29-7A1F1833145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3D056BD8-BBC1-4856-7209-E960346BD8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0A66B921-5445-826E-10CE-BF1D66A360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82F6E3D-A4A4-B74F-A0B3-BBDDDBED8255}" type="slidenum">
              <a:rPr lang="en-US" altLang="zh-CN" sz="1300" smtClean="0"/>
              <a:pPr>
                <a:spcBef>
                  <a:spcPct val="0"/>
                </a:spcBef>
              </a:pPr>
              <a:t>49</a:t>
            </a:fld>
            <a:endParaRPr lang="en-US" altLang="zh-CN" sz="1300"/>
          </a:p>
        </p:txBody>
      </p:sp>
      <p:sp>
        <p:nvSpPr>
          <p:cNvPr id="97283" name="Rectangle 2">
            <a:extLst>
              <a:ext uri="{FF2B5EF4-FFF2-40B4-BE49-F238E27FC236}">
                <a16:creationId xmlns:a16="http://schemas.microsoft.com/office/drawing/2014/main" id="{A78729C0-A388-F3EC-7C44-384B4875D2E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FB3426F-422B-F574-AC13-53A1350425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3A1B8980-BAD6-F6FB-B418-C2C1C60E3D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C2AA39C-F086-6440-B0FE-DD6B91C2F3DD}" type="slidenum">
              <a:rPr lang="en-US" altLang="zh-CN" sz="1300" smtClean="0"/>
              <a:pPr>
                <a:spcBef>
                  <a:spcPct val="0"/>
                </a:spcBef>
              </a:pPr>
              <a:t>51</a:t>
            </a:fld>
            <a:endParaRPr lang="en-US" altLang="zh-CN" sz="1300"/>
          </a:p>
        </p:txBody>
      </p:sp>
      <p:sp>
        <p:nvSpPr>
          <p:cNvPr id="100355" name="Rectangle 2">
            <a:extLst>
              <a:ext uri="{FF2B5EF4-FFF2-40B4-BE49-F238E27FC236}">
                <a16:creationId xmlns:a16="http://schemas.microsoft.com/office/drawing/2014/main" id="{64F810EE-A0CB-9988-5464-4F10314F3654}"/>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7788340-7177-0628-0B7D-7B82A8218C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9285475F-C3D1-0823-51B0-F9C3351508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28F72EB-95E0-6943-83D3-776D7336774A}" type="slidenum">
              <a:rPr lang="en-US" altLang="zh-CN" sz="1300" smtClean="0"/>
              <a:pPr>
                <a:spcBef>
                  <a:spcPct val="0"/>
                </a:spcBef>
              </a:pPr>
              <a:t>52</a:t>
            </a:fld>
            <a:endParaRPr lang="en-US" altLang="zh-CN" sz="1300"/>
          </a:p>
        </p:txBody>
      </p:sp>
      <p:sp>
        <p:nvSpPr>
          <p:cNvPr id="102403" name="Rectangle 2">
            <a:extLst>
              <a:ext uri="{FF2B5EF4-FFF2-40B4-BE49-F238E27FC236}">
                <a16:creationId xmlns:a16="http://schemas.microsoft.com/office/drawing/2014/main" id="{6661F14F-8CC2-F8A8-E0D8-517EA07A0CB2}"/>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4899E18C-74E5-10B8-54E6-D72B8E7A2A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8E2DDF15-9894-E864-1CA4-ABFBD86A88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EC569D1-CA0E-554E-9873-AA389DBC45F2}" type="slidenum">
              <a:rPr lang="en-US" altLang="zh-CN" sz="1300" smtClean="0"/>
              <a:pPr>
                <a:spcBef>
                  <a:spcPct val="0"/>
                </a:spcBef>
              </a:pPr>
              <a:t>54</a:t>
            </a:fld>
            <a:endParaRPr lang="en-US" altLang="zh-CN" sz="1300"/>
          </a:p>
        </p:txBody>
      </p:sp>
      <p:sp>
        <p:nvSpPr>
          <p:cNvPr id="105475" name="Rectangle 2">
            <a:extLst>
              <a:ext uri="{FF2B5EF4-FFF2-40B4-BE49-F238E27FC236}">
                <a16:creationId xmlns:a16="http://schemas.microsoft.com/office/drawing/2014/main" id="{7B5D97E8-A90E-FEEE-49ED-CF57073E0C7E}"/>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17C5C544-DF90-8D0B-8EC9-1E016670F5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AFFE64C7-CF7C-3A04-F442-B6DBD87E1A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538FD0C-8441-7C45-BA67-335260DF4846}" type="slidenum">
              <a:rPr lang="en-US" altLang="zh-CN" sz="1300" smtClean="0"/>
              <a:pPr>
                <a:spcBef>
                  <a:spcPct val="0"/>
                </a:spcBef>
              </a:pPr>
              <a:t>55</a:t>
            </a:fld>
            <a:endParaRPr lang="en-US" altLang="zh-CN" sz="1300"/>
          </a:p>
        </p:txBody>
      </p:sp>
      <p:sp>
        <p:nvSpPr>
          <p:cNvPr id="107523" name="Rectangle 2">
            <a:extLst>
              <a:ext uri="{FF2B5EF4-FFF2-40B4-BE49-F238E27FC236}">
                <a16:creationId xmlns:a16="http://schemas.microsoft.com/office/drawing/2014/main" id="{0F79A576-F61B-4440-A083-99A48BF7AF93}"/>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3085B0BD-0918-4482-9147-6269C369BD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A84316CB-DDE2-2D66-3986-0DF73A754A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D00BBD-B6E4-2148-A3F7-F755DB8A1DF2}" type="slidenum">
              <a:rPr lang="en-US" altLang="zh-CN" sz="1300" smtClean="0"/>
              <a:pPr>
                <a:spcBef>
                  <a:spcPct val="0"/>
                </a:spcBef>
              </a:pPr>
              <a:t>56</a:t>
            </a:fld>
            <a:endParaRPr lang="en-US" altLang="zh-CN" sz="1300"/>
          </a:p>
        </p:txBody>
      </p:sp>
      <p:sp>
        <p:nvSpPr>
          <p:cNvPr id="109571" name="Rectangle 2">
            <a:extLst>
              <a:ext uri="{FF2B5EF4-FFF2-40B4-BE49-F238E27FC236}">
                <a16:creationId xmlns:a16="http://schemas.microsoft.com/office/drawing/2014/main" id="{6B170072-104D-67DF-1DD8-A2D7E079E42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5A026C09-B1FF-E406-1E95-1F5CCC599F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85AAA6B5-8CD0-F263-68EC-FA6F71ABD8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509FD87-44DE-EC44-BAF6-7875452321A0}" type="slidenum">
              <a:rPr lang="en-US" altLang="zh-CN" sz="1300" smtClean="0"/>
              <a:pPr>
                <a:spcBef>
                  <a:spcPct val="0"/>
                </a:spcBef>
              </a:pPr>
              <a:t>57</a:t>
            </a:fld>
            <a:endParaRPr lang="en-US" altLang="zh-CN" sz="1300"/>
          </a:p>
        </p:txBody>
      </p:sp>
      <p:sp>
        <p:nvSpPr>
          <p:cNvPr id="111619" name="Rectangle 2">
            <a:extLst>
              <a:ext uri="{FF2B5EF4-FFF2-40B4-BE49-F238E27FC236}">
                <a16:creationId xmlns:a16="http://schemas.microsoft.com/office/drawing/2014/main" id="{ADEBDCA9-CEE4-7A50-381B-8C9D8041F7B4}"/>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0E855E23-EDFF-9465-A7D9-BC64BA048E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33AEB1B4-7964-B3B7-AB26-BA7C9FD0D2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9F747CE-F1D0-E543-A3EB-7A17A24D471B}" type="slidenum">
              <a:rPr lang="en-US" altLang="zh-CN" sz="1300" smtClean="0"/>
              <a:pPr>
                <a:spcBef>
                  <a:spcPct val="0"/>
                </a:spcBef>
              </a:pPr>
              <a:t>58</a:t>
            </a:fld>
            <a:endParaRPr lang="en-US" altLang="zh-CN" sz="1300"/>
          </a:p>
        </p:txBody>
      </p:sp>
      <p:sp>
        <p:nvSpPr>
          <p:cNvPr id="113667" name="Rectangle 2">
            <a:extLst>
              <a:ext uri="{FF2B5EF4-FFF2-40B4-BE49-F238E27FC236}">
                <a16:creationId xmlns:a16="http://schemas.microsoft.com/office/drawing/2014/main" id="{093F0E53-15F3-098E-4FB3-B91571EABF35}"/>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EE27EC16-EDAC-0227-1BF8-68D80847E8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C773DEB3-7066-1676-0F3E-9AF27E2A3E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D00BC06-3AD5-CB46-9A88-E5FB0FC5B2AD}" type="slidenum">
              <a:rPr lang="en-US" altLang="zh-CN" sz="1300" smtClean="0"/>
              <a:pPr>
                <a:spcBef>
                  <a:spcPct val="0"/>
                </a:spcBef>
              </a:pPr>
              <a:t>8</a:t>
            </a:fld>
            <a:endParaRPr lang="en-US" altLang="zh-CN" sz="1300"/>
          </a:p>
        </p:txBody>
      </p:sp>
      <p:sp>
        <p:nvSpPr>
          <p:cNvPr id="17411" name="Rectangle 2">
            <a:extLst>
              <a:ext uri="{FF2B5EF4-FFF2-40B4-BE49-F238E27FC236}">
                <a16:creationId xmlns:a16="http://schemas.microsoft.com/office/drawing/2014/main" id="{9F04E908-2762-9AC2-E965-8849E1029301}"/>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286BA1BA-AF0D-5D54-B6E5-8DAF54C5A7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477A22FC-74FC-9958-7781-D59C275ABA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7A23D66-7255-FE4B-9BAC-61AF9F9A333F}" type="slidenum">
              <a:rPr lang="en-US" altLang="zh-CN" sz="1300" smtClean="0"/>
              <a:pPr>
                <a:spcBef>
                  <a:spcPct val="0"/>
                </a:spcBef>
              </a:pPr>
              <a:t>60</a:t>
            </a:fld>
            <a:endParaRPr lang="en-US" altLang="zh-CN" sz="1300"/>
          </a:p>
        </p:txBody>
      </p:sp>
      <p:sp>
        <p:nvSpPr>
          <p:cNvPr id="116739" name="Rectangle 2">
            <a:extLst>
              <a:ext uri="{FF2B5EF4-FFF2-40B4-BE49-F238E27FC236}">
                <a16:creationId xmlns:a16="http://schemas.microsoft.com/office/drawing/2014/main" id="{A0DE3121-B660-D864-FED1-8087932E97E3}"/>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F826C54D-7BAA-D0A5-FFE0-F6263AD023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77367746-006C-2ED7-6123-0C372A758F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8395105-134F-474C-905C-7D9048FA4B5A}" type="slidenum">
              <a:rPr lang="en-US" altLang="zh-CN" sz="1300" smtClean="0"/>
              <a:pPr>
                <a:spcBef>
                  <a:spcPct val="0"/>
                </a:spcBef>
              </a:pPr>
              <a:t>61</a:t>
            </a:fld>
            <a:endParaRPr lang="en-US" altLang="zh-CN" sz="1300"/>
          </a:p>
        </p:txBody>
      </p:sp>
      <p:sp>
        <p:nvSpPr>
          <p:cNvPr id="118787" name="Rectangle 2">
            <a:extLst>
              <a:ext uri="{FF2B5EF4-FFF2-40B4-BE49-F238E27FC236}">
                <a16:creationId xmlns:a16="http://schemas.microsoft.com/office/drawing/2014/main" id="{FEA8CE1B-A55E-5A2D-B6C4-A2FB954F2519}"/>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CE809F14-2F62-8D75-15F0-E112083045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4AF3A237-9498-BBE8-40F1-79A8FFCEBF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2939D2E-8C35-3D45-B664-F17D5D443B80}" type="slidenum">
              <a:rPr lang="en-US" altLang="zh-CN" sz="1300" smtClean="0"/>
              <a:pPr>
                <a:spcBef>
                  <a:spcPct val="0"/>
                </a:spcBef>
              </a:pPr>
              <a:t>62</a:t>
            </a:fld>
            <a:endParaRPr lang="en-US" altLang="zh-CN" sz="1300"/>
          </a:p>
        </p:txBody>
      </p:sp>
      <p:sp>
        <p:nvSpPr>
          <p:cNvPr id="120835" name="Rectangle 2">
            <a:extLst>
              <a:ext uri="{FF2B5EF4-FFF2-40B4-BE49-F238E27FC236}">
                <a16:creationId xmlns:a16="http://schemas.microsoft.com/office/drawing/2014/main" id="{813F47DB-F780-E1A4-E237-0A23219B13D3}"/>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3D5EC473-0E2E-AE20-1D0B-F23CEECFB9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77E0B983-4758-E702-3680-6B4E24875B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0404139-2C4F-644D-86C1-1C0D73945CF8}" type="slidenum">
              <a:rPr lang="en-US" altLang="zh-CN" sz="1300" smtClean="0"/>
              <a:pPr>
                <a:spcBef>
                  <a:spcPct val="0"/>
                </a:spcBef>
              </a:pPr>
              <a:t>63</a:t>
            </a:fld>
            <a:endParaRPr lang="en-US" altLang="zh-CN" sz="1300"/>
          </a:p>
        </p:txBody>
      </p:sp>
      <p:sp>
        <p:nvSpPr>
          <p:cNvPr id="122883" name="Rectangle 2">
            <a:extLst>
              <a:ext uri="{FF2B5EF4-FFF2-40B4-BE49-F238E27FC236}">
                <a16:creationId xmlns:a16="http://schemas.microsoft.com/office/drawing/2014/main" id="{CDE64EC0-2B04-F2B7-DBEF-8CB530CA9A6F}"/>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1B2654BD-2D9A-1EF9-A4C7-018AB78258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9715AA82-9A63-796E-A2EF-8D2C2B6678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5D4FEDA-3E9A-6542-9791-8D82B00D3A81}" type="slidenum">
              <a:rPr lang="en-US" altLang="zh-CN" sz="1300" smtClean="0"/>
              <a:pPr>
                <a:spcBef>
                  <a:spcPct val="0"/>
                </a:spcBef>
              </a:pPr>
              <a:t>64</a:t>
            </a:fld>
            <a:endParaRPr lang="en-US" altLang="zh-CN" sz="1300"/>
          </a:p>
        </p:txBody>
      </p:sp>
      <p:sp>
        <p:nvSpPr>
          <p:cNvPr id="124931" name="Rectangle 2">
            <a:extLst>
              <a:ext uri="{FF2B5EF4-FFF2-40B4-BE49-F238E27FC236}">
                <a16:creationId xmlns:a16="http://schemas.microsoft.com/office/drawing/2014/main" id="{CD998624-155F-5E03-5418-43323F9E7333}"/>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3E24451B-C40C-032A-2364-EB166BCB63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E9C3E81E-28FC-A7BB-6B6F-681D427695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9DA87B8-FFFB-B648-A7DD-A122457E5F4E}" type="slidenum">
              <a:rPr lang="en-US" altLang="zh-CN" sz="1300" smtClean="0"/>
              <a:pPr>
                <a:spcBef>
                  <a:spcPct val="0"/>
                </a:spcBef>
              </a:pPr>
              <a:t>65</a:t>
            </a:fld>
            <a:endParaRPr lang="en-US" altLang="zh-CN" sz="1300"/>
          </a:p>
        </p:txBody>
      </p:sp>
      <p:sp>
        <p:nvSpPr>
          <p:cNvPr id="126979" name="Rectangle 2">
            <a:extLst>
              <a:ext uri="{FF2B5EF4-FFF2-40B4-BE49-F238E27FC236}">
                <a16:creationId xmlns:a16="http://schemas.microsoft.com/office/drawing/2014/main" id="{D3F60D81-B000-BABC-535A-C9B54AD7C154}"/>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59A84889-F6B2-0DA9-CAC2-885B4A4FE4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7F29E796-4C7E-55A8-18B1-29617A1C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082CCCC-8481-354B-A2A7-AB780182D2DE}" type="slidenum">
              <a:rPr lang="en-US" altLang="zh-CN" sz="1300" smtClean="0"/>
              <a:pPr>
                <a:spcBef>
                  <a:spcPct val="0"/>
                </a:spcBef>
              </a:pPr>
              <a:t>66</a:t>
            </a:fld>
            <a:endParaRPr lang="en-US" altLang="zh-CN" sz="1300"/>
          </a:p>
        </p:txBody>
      </p:sp>
      <p:sp>
        <p:nvSpPr>
          <p:cNvPr id="129027" name="Rectangle 2">
            <a:extLst>
              <a:ext uri="{FF2B5EF4-FFF2-40B4-BE49-F238E27FC236}">
                <a16:creationId xmlns:a16="http://schemas.microsoft.com/office/drawing/2014/main" id="{978B6A87-1CDC-4550-8A49-AB034AB37C0E}"/>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5BF4D025-E1C1-204D-0CEA-5DC7FFDFCF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5000"/>
              </a:lnSpc>
            </a:pPr>
            <a:r>
              <a:rPr lang="zh-CN" altLang="en-US" b="1">
                <a:latin typeface="楷体_GB2312" panose="02010609030101010101" pitchFamily="49" charset="-122"/>
                <a:ea typeface="楷体_GB2312" panose="02010609030101010101" pitchFamily="49" charset="-122"/>
              </a:rPr>
              <a:t>按照自己的意愿和社会需求改造基因，制备各种具有生物活性的大分子。</a:t>
            </a:r>
          </a:p>
          <a:p>
            <a:pPr>
              <a:lnSpc>
                <a:spcPct val="125000"/>
              </a:lnSpc>
            </a:pPr>
            <a:r>
              <a:rPr lang="zh-CN" altLang="en-US" b="1">
                <a:latin typeface="楷体_GB2312" panose="02010609030101010101" pitchFamily="49" charset="-122"/>
                <a:ea typeface="楷体_GB2312" panose="02010609030101010101" pitchFamily="49" charset="-122"/>
              </a:rPr>
              <a:t>    </a:t>
            </a:r>
            <a:r>
              <a:rPr lang="en-US" altLang="zh-CN" b="1">
                <a:latin typeface="楷体_GB2312" panose="02010609030101010101" pitchFamily="49" charset="-122"/>
                <a:ea typeface="楷体_GB2312" panose="02010609030101010101" pitchFamily="49" charset="-122"/>
              </a:rPr>
              <a:t>DNA</a:t>
            </a:r>
            <a:r>
              <a:rPr lang="zh-CN" altLang="en-US" b="1">
                <a:latin typeface="楷体_GB2312" panose="02010609030101010101" pitchFamily="49" charset="-122"/>
                <a:ea typeface="楷体_GB2312" panose="02010609030101010101" pitchFamily="49" charset="-122"/>
              </a:rPr>
              <a:t>、</a:t>
            </a:r>
            <a:r>
              <a:rPr lang="en-US" altLang="zh-CN" b="1">
                <a:latin typeface="楷体_GB2312" panose="02010609030101010101" pitchFamily="49" charset="-122"/>
                <a:ea typeface="楷体_GB2312" panose="02010609030101010101" pitchFamily="49" charset="-122"/>
              </a:rPr>
              <a:t>RNA </a:t>
            </a:r>
            <a:r>
              <a:rPr lang="zh-CN" altLang="en-US" b="1">
                <a:latin typeface="楷体_GB2312" panose="02010609030101010101" pitchFamily="49" charset="-122"/>
                <a:ea typeface="楷体_GB2312" panose="02010609030101010101" pitchFamily="49" charset="-122"/>
              </a:rPr>
              <a:t>和蛋白质成为人类治病、防病的一类新型的生物制品或药物。</a:t>
            </a:r>
          </a:p>
          <a:p>
            <a:pPr>
              <a:lnSpc>
                <a:spcPct val="125000"/>
              </a:lnSpc>
            </a:pPr>
            <a:r>
              <a:rPr lang="zh-CN" altLang="en-US" b="1">
                <a:latin typeface="楷体_GB2312" panose="02010609030101010101" pitchFamily="49" charset="-122"/>
                <a:ea typeface="楷体_GB2312" panose="02010609030101010101" pitchFamily="49" charset="-122"/>
              </a:rPr>
              <a:t>    生物技术在农业上用于快速育种，改良品种，提高农作物的产量、质量以及抗病虫害，抗干旱等能力。</a:t>
            </a:r>
          </a:p>
          <a:p>
            <a:pPr eaLnBrk="1" hangingPunct="1"/>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762C2DA6-96BB-5E7F-6196-15E223A35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3B720CD-7572-9C4F-8F9F-8412B73D76C4}" type="slidenum">
              <a:rPr lang="en-US" altLang="zh-CN" sz="1300" smtClean="0"/>
              <a:pPr>
                <a:spcBef>
                  <a:spcPct val="0"/>
                </a:spcBef>
              </a:pPr>
              <a:t>67</a:t>
            </a:fld>
            <a:endParaRPr lang="en-US" altLang="zh-CN" sz="1300"/>
          </a:p>
        </p:txBody>
      </p:sp>
      <p:sp>
        <p:nvSpPr>
          <p:cNvPr id="131075" name="Rectangle 2">
            <a:extLst>
              <a:ext uri="{FF2B5EF4-FFF2-40B4-BE49-F238E27FC236}">
                <a16:creationId xmlns:a16="http://schemas.microsoft.com/office/drawing/2014/main" id="{4FA4854A-A46E-3A67-AEC6-DDB6B65F1569}"/>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B8DCEFBA-3B90-BFD7-C6F6-88C325445C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564C2D02-A905-CE3A-31E1-C22844B09B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BF6DA90-AF68-8243-84A2-C398DE754E44}" type="slidenum">
              <a:rPr lang="en-US" altLang="zh-CN" sz="1300" smtClean="0"/>
              <a:pPr>
                <a:spcBef>
                  <a:spcPct val="0"/>
                </a:spcBef>
              </a:pPr>
              <a:t>68</a:t>
            </a:fld>
            <a:endParaRPr lang="en-US" altLang="zh-CN" sz="1300"/>
          </a:p>
        </p:txBody>
      </p:sp>
      <p:sp>
        <p:nvSpPr>
          <p:cNvPr id="133123" name="Rectangle 2">
            <a:extLst>
              <a:ext uri="{FF2B5EF4-FFF2-40B4-BE49-F238E27FC236}">
                <a16:creationId xmlns:a16="http://schemas.microsoft.com/office/drawing/2014/main" id="{80E33354-0D0E-89F8-295E-B5C71CF4683A}"/>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00B4D67F-9EE1-A64C-FB3D-3C7E48DBD6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39891D0B-EC44-A118-EB95-58545CDFEB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5DF1020-E1F0-F24E-9ECF-D92D081D1D34}" type="slidenum">
              <a:rPr lang="en-US" altLang="zh-CN" sz="1300" smtClean="0"/>
              <a:pPr>
                <a:spcBef>
                  <a:spcPct val="0"/>
                </a:spcBef>
              </a:pPr>
              <a:t>69</a:t>
            </a:fld>
            <a:endParaRPr lang="en-US" altLang="zh-CN" sz="1300"/>
          </a:p>
        </p:txBody>
      </p:sp>
      <p:sp>
        <p:nvSpPr>
          <p:cNvPr id="135171" name="Rectangle 2">
            <a:extLst>
              <a:ext uri="{FF2B5EF4-FFF2-40B4-BE49-F238E27FC236}">
                <a16:creationId xmlns:a16="http://schemas.microsoft.com/office/drawing/2014/main" id="{375DFF3C-83F8-CD64-EB56-81E45FD6E99B}"/>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72EA1DFB-8CFE-04D5-28E9-5ADB94DF45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B63B97DF-2D1D-6078-DF31-CB975570DA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94C2D5A-0324-8F44-B437-9DF3E96BE355}" type="slidenum">
              <a:rPr lang="en-US" altLang="zh-CN" sz="1300" smtClean="0"/>
              <a:pPr>
                <a:spcBef>
                  <a:spcPct val="0"/>
                </a:spcBef>
              </a:pPr>
              <a:t>9</a:t>
            </a:fld>
            <a:endParaRPr lang="en-US" altLang="zh-CN" sz="1300"/>
          </a:p>
        </p:txBody>
      </p:sp>
      <p:sp>
        <p:nvSpPr>
          <p:cNvPr id="19459" name="Rectangle 2">
            <a:extLst>
              <a:ext uri="{FF2B5EF4-FFF2-40B4-BE49-F238E27FC236}">
                <a16:creationId xmlns:a16="http://schemas.microsoft.com/office/drawing/2014/main" id="{59AA2968-77D8-3281-CC77-76D12FFA8923}"/>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2C69EB38-43A7-9F8C-6397-FC193EB815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045FD18A-A6AB-A649-CA57-4CD884898E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8EC708F-6A2B-1749-A236-856CE9D08C24}" type="slidenum">
              <a:rPr lang="en-US" altLang="zh-CN" sz="1300" smtClean="0"/>
              <a:pPr>
                <a:spcBef>
                  <a:spcPct val="0"/>
                </a:spcBef>
              </a:pPr>
              <a:t>70</a:t>
            </a:fld>
            <a:endParaRPr lang="en-US" altLang="zh-CN" sz="1300"/>
          </a:p>
        </p:txBody>
      </p:sp>
      <p:sp>
        <p:nvSpPr>
          <p:cNvPr id="137219" name="Rectangle 2">
            <a:extLst>
              <a:ext uri="{FF2B5EF4-FFF2-40B4-BE49-F238E27FC236}">
                <a16:creationId xmlns:a16="http://schemas.microsoft.com/office/drawing/2014/main" id="{6EAB4711-3BCF-08E4-162E-95841D9D0E1E}"/>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CE85C030-E53A-8D97-3350-6D8855258C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A9B8D839-00B5-420B-38C1-EE1F39598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8689F95-49CD-0148-82A6-0B61C068D1CE}" type="slidenum">
              <a:rPr lang="en-US" altLang="zh-CN" sz="1300" smtClean="0"/>
              <a:pPr>
                <a:spcBef>
                  <a:spcPct val="0"/>
                </a:spcBef>
              </a:pPr>
              <a:t>71</a:t>
            </a:fld>
            <a:endParaRPr lang="en-US" altLang="zh-CN" sz="1300"/>
          </a:p>
        </p:txBody>
      </p:sp>
      <p:sp>
        <p:nvSpPr>
          <p:cNvPr id="139267" name="Rectangle 2">
            <a:extLst>
              <a:ext uri="{FF2B5EF4-FFF2-40B4-BE49-F238E27FC236}">
                <a16:creationId xmlns:a16="http://schemas.microsoft.com/office/drawing/2014/main" id="{07BC8398-123D-6D39-16C8-53E143B60A2A}"/>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BDDBC0E2-433B-325E-16A1-872EB9835D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FBFA3C87-A457-813D-BD7A-0F8BF779FA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6E0B052-4442-AB4B-9E9C-4D462DF3ACFA}" type="slidenum">
              <a:rPr lang="en-US" altLang="zh-CN" sz="1300" smtClean="0"/>
              <a:pPr>
                <a:spcBef>
                  <a:spcPct val="0"/>
                </a:spcBef>
              </a:pPr>
              <a:t>72</a:t>
            </a:fld>
            <a:endParaRPr lang="en-US" altLang="zh-CN" sz="1300"/>
          </a:p>
        </p:txBody>
      </p:sp>
      <p:sp>
        <p:nvSpPr>
          <p:cNvPr id="141315" name="Rectangle 2">
            <a:extLst>
              <a:ext uri="{FF2B5EF4-FFF2-40B4-BE49-F238E27FC236}">
                <a16:creationId xmlns:a16="http://schemas.microsoft.com/office/drawing/2014/main" id="{A520FBC0-5ED0-23AF-33E3-7039A364D1D2}"/>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8388E6E2-7FDD-C3BE-AA68-2C67A6881A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79889FF1-7365-B40F-7FBB-2F995ED81B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61A08B3-6761-B445-BA6F-90C994CE5075}" type="slidenum">
              <a:rPr lang="en-US" altLang="zh-CN" sz="1300" smtClean="0"/>
              <a:pPr>
                <a:spcBef>
                  <a:spcPct val="0"/>
                </a:spcBef>
              </a:pPr>
              <a:t>73</a:t>
            </a:fld>
            <a:endParaRPr lang="en-US" altLang="zh-CN" sz="1300"/>
          </a:p>
        </p:txBody>
      </p:sp>
      <p:sp>
        <p:nvSpPr>
          <p:cNvPr id="143363" name="Rectangle 2">
            <a:extLst>
              <a:ext uri="{FF2B5EF4-FFF2-40B4-BE49-F238E27FC236}">
                <a16:creationId xmlns:a16="http://schemas.microsoft.com/office/drawing/2014/main" id="{310157EF-48CC-19EE-CFBE-30C2C4C6CF62}"/>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C55B2BF3-80DF-D554-EB84-AD72D1DBD9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09D98205-28DC-229F-06CE-6E3AFB6CE3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0D8D30B-15AB-7E44-979C-D9EF74CB689B}" type="slidenum">
              <a:rPr lang="en-US" altLang="zh-CN" sz="1300" smtClean="0"/>
              <a:pPr>
                <a:spcBef>
                  <a:spcPct val="0"/>
                </a:spcBef>
              </a:pPr>
              <a:t>74</a:t>
            </a:fld>
            <a:endParaRPr lang="en-US" altLang="zh-CN" sz="1300"/>
          </a:p>
        </p:txBody>
      </p:sp>
      <p:sp>
        <p:nvSpPr>
          <p:cNvPr id="145411" name="Rectangle 2">
            <a:extLst>
              <a:ext uri="{FF2B5EF4-FFF2-40B4-BE49-F238E27FC236}">
                <a16:creationId xmlns:a16="http://schemas.microsoft.com/office/drawing/2014/main" id="{380D2255-4611-66AA-7058-839F843D3A83}"/>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A0B58482-464C-2384-2A60-3A6D205A60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5A9B7BC8-AD8C-213A-0599-A137EF74A9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C561024-7113-3C4A-BC9D-028D734390CA}" type="slidenum">
              <a:rPr lang="en-US" altLang="zh-CN" sz="1300" smtClean="0"/>
              <a:pPr>
                <a:spcBef>
                  <a:spcPct val="0"/>
                </a:spcBef>
              </a:pPr>
              <a:t>75</a:t>
            </a:fld>
            <a:endParaRPr lang="en-US" altLang="zh-CN" sz="1300"/>
          </a:p>
        </p:txBody>
      </p:sp>
      <p:sp>
        <p:nvSpPr>
          <p:cNvPr id="147459" name="Rectangle 2">
            <a:extLst>
              <a:ext uri="{FF2B5EF4-FFF2-40B4-BE49-F238E27FC236}">
                <a16:creationId xmlns:a16="http://schemas.microsoft.com/office/drawing/2014/main" id="{B993FAE9-13D1-864F-6524-7CAA81CED5E5}"/>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09CA98F6-E192-A45F-5C44-75E4362ED5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58EC3FBC-78C1-CE34-4EC7-DEC5E81A5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6D56A9D-67E0-1B40-AC3B-00C539295458}" type="slidenum">
              <a:rPr lang="en-US" altLang="zh-CN" sz="1300" smtClean="0"/>
              <a:pPr>
                <a:spcBef>
                  <a:spcPct val="0"/>
                </a:spcBef>
              </a:pPr>
              <a:t>76</a:t>
            </a:fld>
            <a:endParaRPr lang="en-US" altLang="zh-CN" sz="1300"/>
          </a:p>
        </p:txBody>
      </p:sp>
      <p:sp>
        <p:nvSpPr>
          <p:cNvPr id="149507" name="Rectangle 2">
            <a:extLst>
              <a:ext uri="{FF2B5EF4-FFF2-40B4-BE49-F238E27FC236}">
                <a16:creationId xmlns:a16="http://schemas.microsoft.com/office/drawing/2014/main" id="{EF750C6C-F3EE-B1A9-49FC-932D6476722A}"/>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80B20EEC-A50F-0CBE-EBC5-329806A589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C3962ADC-53B7-02D2-2E4B-1334D5D949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76BE5FF-6A61-A041-9790-086AD2CFC5BC}" type="slidenum">
              <a:rPr lang="en-US" altLang="zh-CN" sz="1300" smtClean="0"/>
              <a:pPr>
                <a:spcBef>
                  <a:spcPct val="0"/>
                </a:spcBef>
              </a:pPr>
              <a:t>78</a:t>
            </a:fld>
            <a:endParaRPr lang="en-US" altLang="zh-CN" sz="1300"/>
          </a:p>
        </p:txBody>
      </p:sp>
      <p:sp>
        <p:nvSpPr>
          <p:cNvPr id="152579" name="Rectangle 2">
            <a:extLst>
              <a:ext uri="{FF2B5EF4-FFF2-40B4-BE49-F238E27FC236}">
                <a16:creationId xmlns:a16="http://schemas.microsoft.com/office/drawing/2014/main" id="{6692BA31-D1EE-61E7-5C23-C53A6F09DB2C}"/>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BE8833DE-4DE7-0C8D-0E40-1148EE986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AA27AD9E-C38E-D4D0-033F-99FC96AB08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DB7A9CE-1CC7-EB4B-ADCB-E47099E50F34}" type="slidenum">
              <a:rPr lang="en-US" altLang="zh-CN" sz="1300" smtClean="0"/>
              <a:pPr>
                <a:spcBef>
                  <a:spcPct val="0"/>
                </a:spcBef>
              </a:pPr>
              <a:t>79</a:t>
            </a:fld>
            <a:endParaRPr lang="en-US" altLang="zh-CN" sz="1300"/>
          </a:p>
        </p:txBody>
      </p:sp>
      <p:sp>
        <p:nvSpPr>
          <p:cNvPr id="154627" name="Rectangle 2">
            <a:extLst>
              <a:ext uri="{FF2B5EF4-FFF2-40B4-BE49-F238E27FC236}">
                <a16:creationId xmlns:a16="http://schemas.microsoft.com/office/drawing/2014/main" id="{8082E8D8-95C4-C9AE-ECB7-EA914BFC055F}"/>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6555BF22-47D3-5CE0-2600-A342EFCE7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5EEFACE5-5107-5B91-5DE7-598F8435A2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A1AF11F-65BE-2542-A707-05F429FD5000}" type="slidenum">
              <a:rPr lang="en-US" altLang="zh-CN" sz="1300" smtClean="0"/>
              <a:pPr>
                <a:spcBef>
                  <a:spcPct val="0"/>
                </a:spcBef>
              </a:pPr>
              <a:t>80</a:t>
            </a:fld>
            <a:endParaRPr lang="en-US" altLang="zh-CN" sz="1300"/>
          </a:p>
        </p:txBody>
      </p:sp>
      <p:sp>
        <p:nvSpPr>
          <p:cNvPr id="156675" name="Rectangle 2">
            <a:extLst>
              <a:ext uri="{FF2B5EF4-FFF2-40B4-BE49-F238E27FC236}">
                <a16:creationId xmlns:a16="http://schemas.microsoft.com/office/drawing/2014/main" id="{35B8768F-2E9D-734E-7BFC-8913F7FD7C46}"/>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EBD578DB-A7E2-86EC-0B57-815C889929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69DFC86C-6FE1-B200-D791-558D02E030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B39B82C-F3CB-5940-B28F-AF06425495D9}" type="slidenum">
              <a:rPr lang="en-US" altLang="zh-CN" sz="1300" smtClean="0"/>
              <a:pPr>
                <a:spcBef>
                  <a:spcPct val="0"/>
                </a:spcBef>
              </a:pPr>
              <a:t>10</a:t>
            </a:fld>
            <a:endParaRPr lang="en-US" altLang="zh-CN" sz="1300"/>
          </a:p>
        </p:txBody>
      </p:sp>
      <p:sp>
        <p:nvSpPr>
          <p:cNvPr id="21507" name="Rectangle 2">
            <a:extLst>
              <a:ext uri="{FF2B5EF4-FFF2-40B4-BE49-F238E27FC236}">
                <a16:creationId xmlns:a16="http://schemas.microsoft.com/office/drawing/2014/main" id="{D12FF739-DB1B-8B08-7126-832470E87574}"/>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FE25105E-01F2-1ED9-007D-7CC6CE0468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341F48B2-7AB2-441E-F014-E568F2BDB0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348AC7-B882-9E42-B44E-3EAEF42F9901}" type="slidenum">
              <a:rPr lang="en-US" altLang="zh-CN" sz="1300" smtClean="0"/>
              <a:pPr>
                <a:spcBef>
                  <a:spcPct val="0"/>
                </a:spcBef>
              </a:pPr>
              <a:t>81</a:t>
            </a:fld>
            <a:endParaRPr lang="en-US" altLang="zh-CN" sz="1300"/>
          </a:p>
        </p:txBody>
      </p:sp>
      <p:sp>
        <p:nvSpPr>
          <p:cNvPr id="158723" name="Rectangle 2">
            <a:extLst>
              <a:ext uri="{FF2B5EF4-FFF2-40B4-BE49-F238E27FC236}">
                <a16:creationId xmlns:a16="http://schemas.microsoft.com/office/drawing/2014/main" id="{6E54FF7F-3C48-2840-50B2-F9D7A00772B1}"/>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BCB83468-84B7-0E21-37F1-78D4527D94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a:extLst>
              <a:ext uri="{FF2B5EF4-FFF2-40B4-BE49-F238E27FC236}">
                <a16:creationId xmlns:a16="http://schemas.microsoft.com/office/drawing/2014/main" id="{6B0995AB-1BAD-618F-E05C-95E8C7AC6E54}"/>
              </a:ext>
            </a:extLst>
          </p:cNvPr>
          <p:cNvSpPr>
            <a:spLocks noGrp="1" noRot="1" noChangeAspect="1" noChangeArrowheads="1" noTextEdit="1"/>
          </p:cNvSpPr>
          <p:nvPr>
            <p:ph type="sldImg"/>
          </p:nvPr>
        </p:nvSpPr>
        <p:spPr>
          <a:ln/>
        </p:spPr>
      </p:sp>
      <p:sp>
        <p:nvSpPr>
          <p:cNvPr id="161795" name="备注占位符 2">
            <a:extLst>
              <a:ext uri="{FF2B5EF4-FFF2-40B4-BE49-F238E27FC236}">
                <a16:creationId xmlns:a16="http://schemas.microsoft.com/office/drawing/2014/main" id="{428EB0DC-A83F-3415-4989-77D088BE75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1796" name="灯片编号占位符 3">
            <a:extLst>
              <a:ext uri="{FF2B5EF4-FFF2-40B4-BE49-F238E27FC236}">
                <a16:creationId xmlns:a16="http://schemas.microsoft.com/office/drawing/2014/main" id="{0B9FBAE6-2EB2-57F8-1E1F-95E9392920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83077AFE-FA28-B84E-8C27-58A52667BCFA}" type="slidenum">
              <a:rPr lang="en-US" altLang="zh-CN" sz="1300" smtClean="0"/>
              <a:pPr/>
              <a:t>83</a:t>
            </a:fld>
            <a:endParaRPr lang="en-US" altLang="zh-CN" sz="13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0C72B532-08FA-CD97-1DF3-1C992931CB5B}"/>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7AAA9A1A-476F-33F0-CDAC-B18C456006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a:t>出版社：</a:t>
            </a:r>
            <a:r>
              <a:rPr lang="zh-CN" altLang="en-US">
                <a:hlinkClick r:id="rId3" tooltip="搜索 '人民卫生出版社' 出版的更多图书"/>
              </a:rPr>
              <a:t>人民卫生出版社</a:t>
            </a:r>
            <a:br>
              <a:rPr lang="zh-CN" altLang="en-US"/>
            </a:br>
            <a:r>
              <a:rPr lang="zh-CN" altLang="en-US" b="1"/>
              <a:t>作   者：</a:t>
            </a:r>
            <a:r>
              <a:rPr lang="zh-CN" altLang="en-US">
                <a:hlinkClick r:id="rId4" tooltip="搜索 '冯作化' 编写的更多图书"/>
              </a:rPr>
              <a:t>冯作化</a:t>
            </a:r>
            <a:br>
              <a:rPr lang="zh-CN" altLang="en-US"/>
            </a:br>
            <a:r>
              <a:rPr lang="zh-CN" altLang="en-US" b="1"/>
              <a:t>版   本：</a:t>
            </a:r>
            <a:r>
              <a:rPr lang="en-US" altLang="zh-CN"/>
              <a:t>2005-8-25 </a:t>
            </a:r>
            <a:br>
              <a:rPr lang="en-US" altLang="zh-CN"/>
            </a:br>
            <a:r>
              <a:rPr lang="zh-CN" altLang="en-US" b="1"/>
              <a:t>包   装：</a:t>
            </a:r>
            <a:r>
              <a:rPr lang="zh-CN" altLang="en-US"/>
              <a:t>精装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846768FE-9206-07E0-0727-FF85BCCC01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6B3E02F-8EB8-D541-9064-CBB5CB114EB6}" type="slidenum">
              <a:rPr lang="en-US" altLang="zh-CN" sz="1300" smtClean="0"/>
              <a:pPr>
                <a:spcBef>
                  <a:spcPct val="0"/>
                </a:spcBef>
              </a:pPr>
              <a:t>88</a:t>
            </a:fld>
            <a:endParaRPr lang="en-US" altLang="zh-CN" sz="1300"/>
          </a:p>
        </p:txBody>
      </p:sp>
      <p:sp>
        <p:nvSpPr>
          <p:cNvPr id="168963" name="Rectangle 2">
            <a:extLst>
              <a:ext uri="{FF2B5EF4-FFF2-40B4-BE49-F238E27FC236}">
                <a16:creationId xmlns:a16="http://schemas.microsoft.com/office/drawing/2014/main" id="{0C31B364-97E6-F486-E4CF-A88D2985E14F}"/>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ADEA050E-6009-DA98-6566-1C8E72531D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3B186892-CAA7-42AF-36B9-8BA5114DC39D}"/>
              </a:ext>
            </a:extLst>
          </p:cNvPr>
          <p:cNvSpPr>
            <a:spLocks noGrp="1" noRot="1" noChangeAspect="1" noChangeArrowheads="1" noTextEdit="1"/>
          </p:cNvSpPr>
          <p:nvPr>
            <p:ph type="sldImg"/>
          </p:nvPr>
        </p:nvSpPr>
        <p:spPr>
          <a:ln/>
        </p:spPr>
      </p:sp>
      <p:sp>
        <p:nvSpPr>
          <p:cNvPr id="24579" name="备注占位符 2">
            <a:extLst>
              <a:ext uri="{FF2B5EF4-FFF2-40B4-BE49-F238E27FC236}">
                <a16:creationId xmlns:a16="http://schemas.microsoft.com/office/drawing/2014/main" id="{44E8C129-2D6B-A0E2-79EC-130D06DFA5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生物化学更强调的是描述生命的化学本质，比如对生物体的化学组成的鉴定，对生物大分子的结构与功能测定，我认为它更偏向于生物，范围也更广泛些，探讨更多的是关于生物体的化学组成结构，以及作用过程的化学本质和机理；</a:t>
            </a:r>
            <a:endParaRPr lang="en-US" altLang="zh-CN"/>
          </a:p>
          <a:p>
            <a:endParaRPr lang="en-US" altLang="zh-CN"/>
          </a:p>
          <a:p>
            <a:r>
              <a:rPr lang="zh-CN" altLang="en-US"/>
              <a:t>分子生物学是从分子水平研究生命现象的，比如生物大分子的结构与功能，以及化学合成（光合作用等）。采用定点突变的方法来改变生物分子如蛋白质和核酸的功能，所谓定点突变是指通过聚合酶链式反应（</a:t>
            </a:r>
            <a:r>
              <a:rPr lang="en-US" altLang="zh-CN"/>
              <a:t>PCR）</a:t>
            </a:r>
            <a:r>
              <a:rPr lang="zh-CN" altLang="en-US"/>
              <a:t>等方法向目的</a:t>
            </a:r>
            <a:r>
              <a:rPr lang="en-US" altLang="zh-CN"/>
              <a:t>DNA</a:t>
            </a:r>
            <a:r>
              <a:rPr lang="zh-CN" altLang="en-US"/>
              <a:t>片段（可以是基因组，也可以是质粒）中引入所需变化（通常是表征有利方向的变化），包括碱基的添加、删除、点突变等。定点突变能迅速、高效的提高</a:t>
            </a:r>
            <a:r>
              <a:rPr lang="en-US" altLang="zh-CN"/>
              <a:t>DNA</a:t>
            </a:r>
            <a:r>
              <a:rPr lang="zh-CN" altLang="en-US"/>
              <a:t>所表达的目的蛋白的性状及表征。</a:t>
            </a:r>
            <a:r>
              <a:rPr lang="zh-CN" altLang="en-US" b="1"/>
              <a:t>分子生物学探讨了有关基因表达和细胞发育和分化的调控的分子机制</a:t>
            </a:r>
            <a:r>
              <a:rPr lang="en-US" altLang="zh-CN" b="1"/>
              <a:t>,</a:t>
            </a:r>
            <a:r>
              <a:rPr lang="zh-CN" altLang="en-US" b="1"/>
              <a:t>以及阐明生物分子间相互识别、相互作用和信号转导的基本化学原理等一系列问题，我认为它站在了一个更加微观的角度上；</a:t>
            </a:r>
          </a:p>
          <a:p>
            <a:endParaRPr lang="zh-CN" altLang="en-US"/>
          </a:p>
          <a:p>
            <a:endParaRPr lang="en-US" altLang="zh-CN"/>
          </a:p>
          <a:p>
            <a:endParaRPr lang="zh-CN" altLang="en-US"/>
          </a:p>
          <a:p>
            <a:endParaRPr lang="zh-CN" altLang="en-US"/>
          </a:p>
        </p:txBody>
      </p:sp>
      <p:sp>
        <p:nvSpPr>
          <p:cNvPr id="24580" name="灯片编号占位符 3">
            <a:extLst>
              <a:ext uri="{FF2B5EF4-FFF2-40B4-BE49-F238E27FC236}">
                <a16:creationId xmlns:a16="http://schemas.microsoft.com/office/drawing/2014/main" id="{79704411-E151-0DD3-C3EF-FC2B5CD8EEE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FC79466-D7AF-5D41-A4B2-46BD252B3ED0}" type="slidenum">
              <a:rPr lang="en-US" altLang="zh-CN" sz="1300" smtClean="0"/>
              <a:pPr>
                <a:spcBef>
                  <a:spcPct val="0"/>
                </a:spcBef>
              </a:pPr>
              <a:t>12</a:t>
            </a:fld>
            <a:endParaRPr lang="en-US" altLang="zh-CN"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EF37CE3B-5BC0-9941-F70F-5124DE84BB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589F8CE-8650-6348-8C0A-C5A74B19F51C}" type="slidenum">
              <a:rPr lang="en-US" altLang="zh-CN" sz="1300" smtClean="0"/>
              <a:pPr>
                <a:spcBef>
                  <a:spcPct val="0"/>
                </a:spcBef>
              </a:pPr>
              <a:t>13</a:t>
            </a:fld>
            <a:endParaRPr lang="en-US" altLang="zh-CN" sz="1300"/>
          </a:p>
        </p:txBody>
      </p:sp>
      <p:sp>
        <p:nvSpPr>
          <p:cNvPr id="26627" name="Rectangle 2">
            <a:extLst>
              <a:ext uri="{FF2B5EF4-FFF2-40B4-BE49-F238E27FC236}">
                <a16:creationId xmlns:a16="http://schemas.microsoft.com/office/drawing/2014/main" id="{A559A90F-F65B-5C1F-6515-65B5F3DDD65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F8F2DC1A-679F-21CD-6D82-8ECB1652FE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5D49927A-D24C-4616-4656-36F392500BBF}"/>
              </a:ext>
            </a:extLst>
          </p:cNvPr>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8">
            <a:extLst>
              <a:ext uri="{FF2B5EF4-FFF2-40B4-BE49-F238E27FC236}">
                <a16:creationId xmlns:a16="http://schemas.microsoft.com/office/drawing/2014/main" id="{635C4D67-D454-6663-062B-4A0FEC9BC4FF}"/>
              </a:ext>
            </a:extLst>
          </p:cNvPr>
          <p:cNvGrpSpPr>
            <a:grpSpLocks/>
          </p:cNvGrpSpPr>
          <p:nvPr/>
        </p:nvGrpSpPr>
        <p:grpSpPr bwMode="auto">
          <a:xfrm>
            <a:off x="7493000" y="2992438"/>
            <a:ext cx="1338263" cy="2189162"/>
            <a:chOff x="4704" y="1885"/>
            <a:chExt cx="843" cy="1379"/>
          </a:xfrm>
        </p:grpSpPr>
        <p:sp>
          <p:nvSpPr>
            <p:cNvPr id="4" name="Oval 9">
              <a:extLst>
                <a:ext uri="{FF2B5EF4-FFF2-40B4-BE49-F238E27FC236}">
                  <a16:creationId xmlns:a16="http://schemas.microsoft.com/office/drawing/2014/main" id="{5986D877-3A6B-6397-8D5B-999F26728631}"/>
                </a:ext>
              </a:extLst>
            </p:cNvPr>
            <p:cNvSpPr>
              <a:spLocks noChangeArrowheads="1"/>
            </p:cNvSpPr>
            <p:nvPr/>
          </p:nvSpPr>
          <p:spPr bwMode="auto">
            <a:xfrm>
              <a:off x="4704" y="1885"/>
              <a:ext cx="127" cy="127"/>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5" name="Oval 10">
              <a:extLst>
                <a:ext uri="{FF2B5EF4-FFF2-40B4-BE49-F238E27FC236}">
                  <a16:creationId xmlns:a16="http://schemas.microsoft.com/office/drawing/2014/main" id="{ADB652F7-1E7D-81F6-DCF7-8CD4DD727122}"/>
                </a:ext>
              </a:extLst>
            </p:cNvPr>
            <p:cNvSpPr>
              <a:spLocks noChangeArrowheads="1"/>
            </p:cNvSpPr>
            <p:nvPr/>
          </p:nvSpPr>
          <p:spPr bwMode="auto">
            <a:xfrm>
              <a:off x="4883" y="1885"/>
              <a:ext cx="127" cy="127"/>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6" name="Oval 11">
              <a:extLst>
                <a:ext uri="{FF2B5EF4-FFF2-40B4-BE49-F238E27FC236}">
                  <a16:creationId xmlns:a16="http://schemas.microsoft.com/office/drawing/2014/main" id="{052BCF6F-E54A-6ABA-D291-541A482571A1}"/>
                </a:ext>
              </a:extLst>
            </p:cNvPr>
            <p:cNvSpPr>
              <a:spLocks noChangeArrowheads="1"/>
            </p:cNvSpPr>
            <p:nvPr/>
          </p:nvSpPr>
          <p:spPr bwMode="auto">
            <a:xfrm>
              <a:off x="5062" y="1885"/>
              <a:ext cx="127" cy="127"/>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7" name="Oval 12">
              <a:extLst>
                <a:ext uri="{FF2B5EF4-FFF2-40B4-BE49-F238E27FC236}">
                  <a16:creationId xmlns:a16="http://schemas.microsoft.com/office/drawing/2014/main" id="{701CE2F9-6782-D2D4-5384-17781D0896E7}"/>
                </a:ext>
              </a:extLst>
            </p:cNvPr>
            <p:cNvSpPr>
              <a:spLocks noChangeArrowheads="1"/>
            </p:cNvSpPr>
            <p:nvPr/>
          </p:nvSpPr>
          <p:spPr bwMode="auto">
            <a:xfrm>
              <a:off x="4704" y="2064"/>
              <a:ext cx="127" cy="127"/>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8" name="Oval 13">
              <a:extLst>
                <a:ext uri="{FF2B5EF4-FFF2-40B4-BE49-F238E27FC236}">
                  <a16:creationId xmlns:a16="http://schemas.microsoft.com/office/drawing/2014/main" id="{E942F311-222C-A90F-11EF-9832CC5DCF5E}"/>
                </a:ext>
              </a:extLst>
            </p:cNvPr>
            <p:cNvSpPr>
              <a:spLocks noChangeArrowheads="1"/>
            </p:cNvSpPr>
            <p:nvPr/>
          </p:nvSpPr>
          <p:spPr bwMode="auto">
            <a:xfrm>
              <a:off x="4883" y="2064"/>
              <a:ext cx="127" cy="127"/>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9" name="Oval 14">
              <a:extLst>
                <a:ext uri="{FF2B5EF4-FFF2-40B4-BE49-F238E27FC236}">
                  <a16:creationId xmlns:a16="http://schemas.microsoft.com/office/drawing/2014/main" id="{467773D2-4657-0B5E-9030-5722C266D007}"/>
                </a:ext>
              </a:extLst>
            </p:cNvPr>
            <p:cNvSpPr>
              <a:spLocks noChangeArrowheads="1"/>
            </p:cNvSpPr>
            <p:nvPr/>
          </p:nvSpPr>
          <p:spPr bwMode="auto">
            <a:xfrm>
              <a:off x="5062" y="2064"/>
              <a:ext cx="127" cy="127"/>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 name="Oval 15">
              <a:extLst>
                <a:ext uri="{FF2B5EF4-FFF2-40B4-BE49-F238E27FC236}">
                  <a16:creationId xmlns:a16="http://schemas.microsoft.com/office/drawing/2014/main" id="{8B6FE226-AC36-CF4B-5215-8B33A6A57BF1}"/>
                </a:ext>
              </a:extLst>
            </p:cNvPr>
            <p:cNvSpPr>
              <a:spLocks noChangeArrowheads="1"/>
            </p:cNvSpPr>
            <p:nvPr/>
          </p:nvSpPr>
          <p:spPr bwMode="auto">
            <a:xfrm>
              <a:off x="5241" y="2064"/>
              <a:ext cx="127" cy="127"/>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1" name="Oval 16">
              <a:extLst>
                <a:ext uri="{FF2B5EF4-FFF2-40B4-BE49-F238E27FC236}">
                  <a16:creationId xmlns:a16="http://schemas.microsoft.com/office/drawing/2014/main" id="{1E1723E1-A026-14CE-01F3-D4688FC982BD}"/>
                </a:ext>
              </a:extLst>
            </p:cNvPr>
            <p:cNvSpPr>
              <a:spLocks noChangeArrowheads="1"/>
            </p:cNvSpPr>
            <p:nvPr/>
          </p:nvSpPr>
          <p:spPr bwMode="auto">
            <a:xfrm>
              <a:off x="4704" y="2243"/>
              <a:ext cx="127" cy="127"/>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2" name="Oval 17">
              <a:extLst>
                <a:ext uri="{FF2B5EF4-FFF2-40B4-BE49-F238E27FC236}">
                  <a16:creationId xmlns:a16="http://schemas.microsoft.com/office/drawing/2014/main" id="{5AB53126-D75E-3AB8-B0D2-713AE3093561}"/>
                </a:ext>
              </a:extLst>
            </p:cNvPr>
            <p:cNvSpPr>
              <a:spLocks noChangeArrowheads="1"/>
            </p:cNvSpPr>
            <p:nvPr/>
          </p:nvSpPr>
          <p:spPr bwMode="auto">
            <a:xfrm>
              <a:off x="4883" y="2243"/>
              <a:ext cx="127" cy="127"/>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3" name="Oval 18">
              <a:extLst>
                <a:ext uri="{FF2B5EF4-FFF2-40B4-BE49-F238E27FC236}">
                  <a16:creationId xmlns:a16="http://schemas.microsoft.com/office/drawing/2014/main" id="{89831B2A-EBB1-96F9-43B4-690D5E4C8E79}"/>
                </a:ext>
              </a:extLst>
            </p:cNvPr>
            <p:cNvSpPr>
              <a:spLocks noChangeArrowheads="1"/>
            </p:cNvSpPr>
            <p:nvPr/>
          </p:nvSpPr>
          <p:spPr bwMode="auto">
            <a:xfrm>
              <a:off x="5062" y="2243"/>
              <a:ext cx="127" cy="127"/>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4" name="Oval 19">
              <a:extLst>
                <a:ext uri="{FF2B5EF4-FFF2-40B4-BE49-F238E27FC236}">
                  <a16:creationId xmlns:a16="http://schemas.microsoft.com/office/drawing/2014/main" id="{F94D17E4-F28F-E2D1-3109-1245E89648CC}"/>
                </a:ext>
              </a:extLst>
            </p:cNvPr>
            <p:cNvSpPr>
              <a:spLocks noChangeArrowheads="1"/>
            </p:cNvSpPr>
            <p:nvPr/>
          </p:nvSpPr>
          <p:spPr bwMode="auto">
            <a:xfrm>
              <a:off x="5241" y="2243"/>
              <a:ext cx="127" cy="127"/>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5" name="Oval 20">
              <a:extLst>
                <a:ext uri="{FF2B5EF4-FFF2-40B4-BE49-F238E27FC236}">
                  <a16:creationId xmlns:a16="http://schemas.microsoft.com/office/drawing/2014/main" id="{F18E771E-0B27-44D4-4B5E-9262E3210769}"/>
                </a:ext>
              </a:extLst>
            </p:cNvPr>
            <p:cNvSpPr>
              <a:spLocks noChangeArrowheads="1"/>
            </p:cNvSpPr>
            <p:nvPr/>
          </p:nvSpPr>
          <p:spPr bwMode="auto">
            <a:xfrm>
              <a:off x="5420" y="2243"/>
              <a:ext cx="127" cy="127"/>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6" name="Oval 21">
              <a:extLst>
                <a:ext uri="{FF2B5EF4-FFF2-40B4-BE49-F238E27FC236}">
                  <a16:creationId xmlns:a16="http://schemas.microsoft.com/office/drawing/2014/main" id="{B67FA008-AA9F-DC92-FD9C-B2778B1A2446}"/>
                </a:ext>
              </a:extLst>
            </p:cNvPr>
            <p:cNvSpPr>
              <a:spLocks noChangeArrowheads="1"/>
            </p:cNvSpPr>
            <p:nvPr/>
          </p:nvSpPr>
          <p:spPr bwMode="auto">
            <a:xfrm>
              <a:off x="4704" y="2421"/>
              <a:ext cx="127" cy="128"/>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7" name="Oval 22">
              <a:extLst>
                <a:ext uri="{FF2B5EF4-FFF2-40B4-BE49-F238E27FC236}">
                  <a16:creationId xmlns:a16="http://schemas.microsoft.com/office/drawing/2014/main" id="{65232109-DC0B-D3B7-5418-940E8CB5F4AF}"/>
                </a:ext>
              </a:extLst>
            </p:cNvPr>
            <p:cNvSpPr>
              <a:spLocks noChangeArrowheads="1"/>
            </p:cNvSpPr>
            <p:nvPr/>
          </p:nvSpPr>
          <p:spPr bwMode="auto">
            <a:xfrm>
              <a:off x="4883" y="2421"/>
              <a:ext cx="127" cy="128"/>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8" name="Oval 23">
              <a:extLst>
                <a:ext uri="{FF2B5EF4-FFF2-40B4-BE49-F238E27FC236}">
                  <a16:creationId xmlns:a16="http://schemas.microsoft.com/office/drawing/2014/main" id="{B7CA3318-7009-63FA-620E-8467100856A8}"/>
                </a:ext>
              </a:extLst>
            </p:cNvPr>
            <p:cNvSpPr>
              <a:spLocks noChangeArrowheads="1"/>
            </p:cNvSpPr>
            <p:nvPr/>
          </p:nvSpPr>
          <p:spPr bwMode="auto">
            <a:xfrm>
              <a:off x="5062" y="2421"/>
              <a:ext cx="127" cy="128"/>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9" name="Oval 24">
              <a:extLst>
                <a:ext uri="{FF2B5EF4-FFF2-40B4-BE49-F238E27FC236}">
                  <a16:creationId xmlns:a16="http://schemas.microsoft.com/office/drawing/2014/main" id="{B9E7C087-0AE1-5FCD-B450-2F0383C150E3}"/>
                </a:ext>
              </a:extLst>
            </p:cNvPr>
            <p:cNvSpPr>
              <a:spLocks noChangeArrowheads="1"/>
            </p:cNvSpPr>
            <p:nvPr/>
          </p:nvSpPr>
          <p:spPr bwMode="auto">
            <a:xfrm>
              <a:off x="5241" y="2421"/>
              <a:ext cx="127" cy="128"/>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20" name="Oval 25">
              <a:extLst>
                <a:ext uri="{FF2B5EF4-FFF2-40B4-BE49-F238E27FC236}">
                  <a16:creationId xmlns:a16="http://schemas.microsoft.com/office/drawing/2014/main" id="{77B8A47A-145A-6EC1-A700-40F4B96438CB}"/>
                </a:ext>
              </a:extLst>
            </p:cNvPr>
            <p:cNvSpPr>
              <a:spLocks noChangeArrowheads="1"/>
            </p:cNvSpPr>
            <p:nvPr/>
          </p:nvSpPr>
          <p:spPr bwMode="auto">
            <a:xfrm>
              <a:off x="4704" y="2600"/>
              <a:ext cx="127" cy="128"/>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21" name="Oval 26">
              <a:extLst>
                <a:ext uri="{FF2B5EF4-FFF2-40B4-BE49-F238E27FC236}">
                  <a16:creationId xmlns:a16="http://schemas.microsoft.com/office/drawing/2014/main" id="{08689958-C66D-1120-D556-FC79B27CA081}"/>
                </a:ext>
              </a:extLst>
            </p:cNvPr>
            <p:cNvSpPr>
              <a:spLocks noChangeArrowheads="1"/>
            </p:cNvSpPr>
            <p:nvPr/>
          </p:nvSpPr>
          <p:spPr bwMode="auto">
            <a:xfrm>
              <a:off x="4883" y="2600"/>
              <a:ext cx="127" cy="128"/>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22" name="Oval 27">
              <a:extLst>
                <a:ext uri="{FF2B5EF4-FFF2-40B4-BE49-F238E27FC236}">
                  <a16:creationId xmlns:a16="http://schemas.microsoft.com/office/drawing/2014/main" id="{84EFCDA1-1CA6-B833-745A-2BDC983FEB33}"/>
                </a:ext>
              </a:extLst>
            </p:cNvPr>
            <p:cNvSpPr>
              <a:spLocks noChangeArrowheads="1"/>
            </p:cNvSpPr>
            <p:nvPr/>
          </p:nvSpPr>
          <p:spPr bwMode="auto">
            <a:xfrm>
              <a:off x="5062" y="2600"/>
              <a:ext cx="127" cy="128"/>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23" name="Oval 28">
              <a:extLst>
                <a:ext uri="{FF2B5EF4-FFF2-40B4-BE49-F238E27FC236}">
                  <a16:creationId xmlns:a16="http://schemas.microsoft.com/office/drawing/2014/main" id="{F9E8E082-993B-4CA6-155F-7A26D09A86FC}"/>
                </a:ext>
              </a:extLst>
            </p:cNvPr>
            <p:cNvSpPr>
              <a:spLocks noChangeArrowheads="1"/>
            </p:cNvSpPr>
            <p:nvPr/>
          </p:nvSpPr>
          <p:spPr bwMode="auto">
            <a:xfrm>
              <a:off x="5241" y="2600"/>
              <a:ext cx="127" cy="128"/>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24" name="Oval 29">
              <a:extLst>
                <a:ext uri="{FF2B5EF4-FFF2-40B4-BE49-F238E27FC236}">
                  <a16:creationId xmlns:a16="http://schemas.microsoft.com/office/drawing/2014/main" id="{1804525B-D470-9F43-3C78-74BE99B9C33E}"/>
                </a:ext>
              </a:extLst>
            </p:cNvPr>
            <p:cNvSpPr>
              <a:spLocks noChangeArrowheads="1"/>
            </p:cNvSpPr>
            <p:nvPr/>
          </p:nvSpPr>
          <p:spPr bwMode="auto">
            <a:xfrm>
              <a:off x="5420" y="2600"/>
              <a:ext cx="127" cy="128"/>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25" name="Oval 30">
              <a:extLst>
                <a:ext uri="{FF2B5EF4-FFF2-40B4-BE49-F238E27FC236}">
                  <a16:creationId xmlns:a16="http://schemas.microsoft.com/office/drawing/2014/main" id="{7B811A42-BD5A-D7BE-932B-3B11657526F2}"/>
                </a:ext>
              </a:extLst>
            </p:cNvPr>
            <p:cNvSpPr>
              <a:spLocks noChangeArrowheads="1"/>
            </p:cNvSpPr>
            <p:nvPr/>
          </p:nvSpPr>
          <p:spPr bwMode="auto">
            <a:xfrm>
              <a:off x="4704" y="2779"/>
              <a:ext cx="127" cy="127"/>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26" name="Oval 31">
              <a:extLst>
                <a:ext uri="{FF2B5EF4-FFF2-40B4-BE49-F238E27FC236}">
                  <a16:creationId xmlns:a16="http://schemas.microsoft.com/office/drawing/2014/main" id="{860A2875-BEB6-69FC-4460-4D2E35051027}"/>
                </a:ext>
              </a:extLst>
            </p:cNvPr>
            <p:cNvSpPr>
              <a:spLocks noChangeArrowheads="1"/>
            </p:cNvSpPr>
            <p:nvPr/>
          </p:nvSpPr>
          <p:spPr bwMode="auto">
            <a:xfrm>
              <a:off x="4883" y="2779"/>
              <a:ext cx="127" cy="127"/>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27" name="Oval 32">
              <a:extLst>
                <a:ext uri="{FF2B5EF4-FFF2-40B4-BE49-F238E27FC236}">
                  <a16:creationId xmlns:a16="http://schemas.microsoft.com/office/drawing/2014/main" id="{4CB10311-616A-5A92-85BE-4BF28EFCDA14}"/>
                </a:ext>
              </a:extLst>
            </p:cNvPr>
            <p:cNvSpPr>
              <a:spLocks noChangeArrowheads="1"/>
            </p:cNvSpPr>
            <p:nvPr/>
          </p:nvSpPr>
          <p:spPr bwMode="auto">
            <a:xfrm>
              <a:off x="5062" y="2779"/>
              <a:ext cx="127" cy="127"/>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28" name="Oval 33">
              <a:extLst>
                <a:ext uri="{FF2B5EF4-FFF2-40B4-BE49-F238E27FC236}">
                  <a16:creationId xmlns:a16="http://schemas.microsoft.com/office/drawing/2014/main" id="{FECDBE06-3C46-D8F8-BD53-0B03DC68D50B}"/>
                </a:ext>
              </a:extLst>
            </p:cNvPr>
            <p:cNvSpPr>
              <a:spLocks noChangeArrowheads="1"/>
            </p:cNvSpPr>
            <p:nvPr/>
          </p:nvSpPr>
          <p:spPr bwMode="auto">
            <a:xfrm>
              <a:off x="5241" y="2779"/>
              <a:ext cx="127" cy="127"/>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29" name="Oval 34">
              <a:extLst>
                <a:ext uri="{FF2B5EF4-FFF2-40B4-BE49-F238E27FC236}">
                  <a16:creationId xmlns:a16="http://schemas.microsoft.com/office/drawing/2014/main" id="{F060BCAD-5932-D772-4B65-F2BE8C11CAC4}"/>
                </a:ext>
              </a:extLst>
            </p:cNvPr>
            <p:cNvSpPr>
              <a:spLocks noChangeArrowheads="1"/>
            </p:cNvSpPr>
            <p:nvPr/>
          </p:nvSpPr>
          <p:spPr bwMode="auto">
            <a:xfrm>
              <a:off x="4704" y="2958"/>
              <a:ext cx="127" cy="127"/>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30" name="Oval 35">
              <a:extLst>
                <a:ext uri="{FF2B5EF4-FFF2-40B4-BE49-F238E27FC236}">
                  <a16:creationId xmlns:a16="http://schemas.microsoft.com/office/drawing/2014/main" id="{EE475F6C-292F-2417-590D-FFBBB445DFE2}"/>
                </a:ext>
              </a:extLst>
            </p:cNvPr>
            <p:cNvSpPr>
              <a:spLocks noChangeArrowheads="1"/>
            </p:cNvSpPr>
            <p:nvPr/>
          </p:nvSpPr>
          <p:spPr bwMode="auto">
            <a:xfrm>
              <a:off x="4883" y="2958"/>
              <a:ext cx="127" cy="127"/>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31" name="Oval 36">
              <a:extLst>
                <a:ext uri="{FF2B5EF4-FFF2-40B4-BE49-F238E27FC236}">
                  <a16:creationId xmlns:a16="http://schemas.microsoft.com/office/drawing/2014/main" id="{1D71981E-F9E8-0899-B26C-9578A113E2B5}"/>
                </a:ext>
              </a:extLst>
            </p:cNvPr>
            <p:cNvSpPr>
              <a:spLocks noChangeArrowheads="1"/>
            </p:cNvSpPr>
            <p:nvPr/>
          </p:nvSpPr>
          <p:spPr bwMode="auto">
            <a:xfrm>
              <a:off x="5062" y="2958"/>
              <a:ext cx="127" cy="127"/>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32" name="Oval 37">
              <a:extLst>
                <a:ext uri="{FF2B5EF4-FFF2-40B4-BE49-F238E27FC236}">
                  <a16:creationId xmlns:a16="http://schemas.microsoft.com/office/drawing/2014/main" id="{35335CE8-93FF-3908-E4DD-5D342AC3DE31}"/>
                </a:ext>
              </a:extLst>
            </p:cNvPr>
            <p:cNvSpPr>
              <a:spLocks noChangeArrowheads="1"/>
            </p:cNvSpPr>
            <p:nvPr/>
          </p:nvSpPr>
          <p:spPr bwMode="auto">
            <a:xfrm>
              <a:off x="5241" y="2958"/>
              <a:ext cx="127" cy="127"/>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33" name="Oval 38">
              <a:extLst>
                <a:ext uri="{FF2B5EF4-FFF2-40B4-BE49-F238E27FC236}">
                  <a16:creationId xmlns:a16="http://schemas.microsoft.com/office/drawing/2014/main" id="{55D397AF-34B5-78BB-9A88-D95683665D96}"/>
                </a:ext>
              </a:extLst>
            </p:cNvPr>
            <p:cNvSpPr>
              <a:spLocks noChangeArrowheads="1"/>
            </p:cNvSpPr>
            <p:nvPr/>
          </p:nvSpPr>
          <p:spPr bwMode="auto">
            <a:xfrm>
              <a:off x="4883" y="3137"/>
              <a:ext cx="127" cy="127"/>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34" name="Oval 39">
              <a:extLst>
                <a:ext uri="{FF2B5EF4-FFF2-40B4-BE49-F238E27FC236}">
                  <a16:creationId xmlns:a16="http://schemas.microsoft.com/office/drawing/2014/main" id="{B653AA55-EC8D-2B47-FFCD-B40AD0C419C6}"/>
                </a:ext>
              </a:extLst>
            </p:cNvPr>
            <p:cNvSpPr>
              <a:spLocks noChangeArrowheads="1"/>
            </p:cNvSpPr>
            <p:nvPr/>
          </p:nvSpPr>
          <p:spPr bwMode="auto">
            <a:xfrm>
              <a:off x="5241" y="3137"/>
              <a:ext cx="127" cy="127"/>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grpSp>
      <p:sp>
        <p:nvSpPr>
          <p:cNvPr id="35" name="Line 40">
            <a:extLst>
              <a:ext uri="{FF2B5EF4-FFF2-40B4-BE49-F238E27FC236}">
                <a16:creationId xmlns:a16="http://schemas.microsoft.com/office/drawing/2014/main" id="{26870906-94A0-4D68-9A75-B8D7171D2A2B}"/>
              </a:ext>
            </a:extLst>
          </p:cNvPr>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7"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p>
        </p:txBody>
      </p:sp>
      <p:sp>
        <p:nvSpPr>
          <p:cNvPr id="2150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36" name="Rectangle 5">
            <a:extLst>
              <a:ext uri="{FF2B5EF4-FFF2-40B4-BE49-F238E27FC236}">
                <a16:creationId xmlns:a16="http://schemas.microsoft.com/office/drawing/2014/main" id="{3273F1DC-7E6A-7EFE-7091-E723C5FB93C7}"/>
              </a:ext>
            </a:extLst>
          </p:cNvPr>
          <p:cNvSpPr>
            <a:spLocks noGrp="1" noChangeArrowheads="1"/>
          </p:cNvSpPr>
          <p:nvPr>
            <p:ph type="dt" sz="half" idx="10"/>
          </p:nvPr>
        </p:nvSpPr>
        <p:spPr/>
        <p:txBody>
          <a:bodyPr/>
          <a:lstStyle>
            <a:lvl1pPr>
              <a:defRPr/>
            </a:lvl1pPr>
          </a:lstStyle>
          <a:p>
            <a:pPr>
              <a:defRPr/>
            </a:pPr>
            <a:fld id="{2900E801-4FCB-3547-9D61-5CDA7DEC38DC}" type="datetime1">
              <a:rPr lang="zh-CN" altLang="en-US"/>
              <a:pPr>
                <a:defRPr/>
              </a:pPr>
              <a:t>2023/8/31</a:t>
            </a:fld>
            <a:endParaRPr lang="en-US" altLang="zh-CN"/>
          </a:p>
        </p:txBody>
      </p:sp>
      <p:sp>
        <p:nvSpPr>
          <p:cNvPr id="37" name="Rectangle 6">
            <a:extLst>
              <a:ext uri="{FF2B5EF4-FFF2-40B4-BE49-F238E27FC236}">
                <a16:creationId xmlns:a16="http://schemas.microsoft.com/office/drawing/2014/main" id="{97E8E762-A52F-6C58-B2F0-8F16BEECE99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38" name="Rectangle 7">
            <a:extLst>
              <a:ext uri="{FF2B5EF4-FFF2-40B4-BE49-F238E27FC236}">
                <a16:creationId xmlns:a16="http://schemas.microsoft.com/office/drawing/2014/main" id="{79FD89A0-9AA6-54AC-AD8D-EA5FF06AC2F2}"/>
              </a:ext>
            </a:extLst>
          </p:cNvPr>
          <p:cNvSpPr>
            <a:spLocks noGrp="1" noChangeArrowheads="1"/>
          </p:cNvSpPr>
          <p:nvPr>
            <p:ph type="sldNum" sz="quarter" idx="12"/>
          </p:nvPr>
        </p:nvSpPr>
        <p:spPr/>
        <p:txBody>
          <a:bodyPr/>
          <a:lstStyle>
            <a:lvl1pPr>
              <a:defRPr/>
            </a:lvl1pPr>
          </a:lstStyle>
          <a:p>
            <a:pPr>
              <a:defRPr/>
            </a:pPr>
            <a:fld id="{D646BBE2-59D4-8142-BF2E-51AEDCFD45F5}" type="slidenum">
              <a:rPr lang="en-US" altLang="zh-CN"/>
              <a:pPr>
                <a:defRPr/>
              </a:pPr>
              <a:t>‹#›</a:t>
            </a:fld>
            <a:endParaRPr lang="en-US" altLang="zh-CN"/>
          </a:p>
        </p:txBody>
      </p:sp>
    </p:spTree>
    <p:extLst>
      <p:ext uri="{BB962C8B-B14F-4D97-AF65-F5344CB8AC3E}">
        <p14:creationId xmlns:p14="http://schemas.microsoft.com/office/powerpoint/2010/main" val="402614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9B1A43A2-9001-7C50-3CC1-BBB8C7555E3E}"/>
              </a:ext>
            </a:extLst>
          </p:cNvPr>
          <p:cNvSpPr>
            <a:spLocks noGrp="1" noChangeArrowheads="1"/>
          </p:cNvSpPr>
          <p:nvPr>
            <p:ph type="dt" sz="half" idx="10"/>
          </p:nvPr>
        </p:nvSpPr>
        <p:spPr>
          <a:ln/>
        </p:spPr>
        <p:txBody>
          <a:bodyPr/>
          <a:lstStyle>
            <a:lvl1pPr>
              <a:defRPr/>
            </a:lvl1pPr>
          </a:lstStyle>
          <a:p>
            <a:pPr>
              <a:defRPr/>
            </a:pPr>
            <a:fld id="{49BF73F7-4C96-AE45-9FA8-466CAD74B84F}" type="datetime1">
              <a:rPr lang="zh-CN" altLang="en-US"/>
              <a:pPr>
                <a:defRPr/>
              </a:pPr>
              <a:t>2023/8/31</a:t>
            </a:fld>
            <a:endParaRPr lang="en-US" altLang="zh-CN"/>
          </a:p>
        </p:txBody>
      </p:sp>
      <p:sp>
        <p:nvSpPr>
          <p:cNvPr id="5" name="Rectangle 6">
            <a:extLst>
              <a:ext uri="{FF2B5EF4-FFF2-40B4-BE49-F238E27FC236}">
                <a16:creationId xmlns:a16="http://schemas.microsoft.com/office/drawing/2014/main" id="{F115371C-3624-EF0A-DB23-4115E5BF9AA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4BBB9346-FD87-28B1-B653-B1950CABB8F3}"/>
              </a:ext>
            </a:extLst>
          </p:cNvPr>
          <p:cNvSpPr>
            <a:spLocks noGrp="1" noChangeArrowheads="1"/>
          </p:cNvSpPr>
          <p:nvPr>
            <p:ph type="sldNum" sz="quarter" idx="12"/>
          </p:nvPr>
        </p:nvSpPr>
        <p:spPr>
          <a:ln/>
        </p:spPr>
        <p:txBody>
          <a:bodyPr/>
          <a:lstStyle>
            <a:lvl1pPr>
              <a:defRPr/>
            </a:lvl1pPr>
          </a:lstStyle>
          <a:p>
            <a:pPr>
              <a:defRPr/>
            </a:pPr>
            <a:fld id="{60DA81E3-40B1-794A-A31D-EA0209DF0CD0}" type="slidenum">
              <a:rPr lang="en-US" altLang="zh-CN"/>
              <a:pPr>
                <a:defRPr/>
              </a:pPr>
              <a:t>‹#›</a:t>
            </a:fld>
            <a:endParaRPr lang="en-US" altLang="zh-CN"/>
          </a:p>
        </p:txBody>
      </p:sp>
    </p:spTree>
    <p:extLst>
      <p:ext uri="{BB962C8B-B14F-4D97-AF65-F5344CB8AC3E}">
        <p14:creationId xmlns:p14="http://schemas.microsoft.com/office/powerpoint/2010/main" val="223067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A82744FD-7488-DE10-7435-CB2476CCF019}"/>
              </a:ext>
            </a:extLst>
          </p:cNvPr>
          <p:cNvSpPr>
            <a:spLocks noGrp="1" noChangeArrowheads="1"/>
          </p:cNvSpPr>
          <p:nvPr>
            <p:ph type="dt" sz="half" idx="10"/>
          </p:nvPr>
        </p:nvSpPr>
        <p:spPr>
          <a:ln/>
        </p:spPr>
        <p:txBody>
          <a:bodyPr/>
          <a:lstStyle>
            <a:lvl1pPr>
              <a:defRPr/>
            </a:lvl1pPr>
          </a:lstStyle>
          <a:p>
            <a:pPr>
              <a:defRPr/>
            </a:pPr>
            <a:fld id="{BD0E35CB-3EF6-2148-9D84-7680A4CE3D8F}" type="datetime1">
              <a:rPr lang="zh-CN" altLang="en-US"/>
              <a:pPr>
                <a:defRPr/>
              </a:pPr>
              <a:t>2023/8/31</a:t>
            </a:fld>
            <a:endParaRPr lang="en-US" altLang="zh-CN"/>
          </a:p>
        </p:txBody>
      </p:sp>
      <p:sp>
        <p:nvSpPr>
          <p:cNvPr id="5" name="Rectangle 6">
            <a:extLst>
              <a:ext uri="{FF2B5EF4-FFF2-40B4-BE49-F238E27FC236}">
                <a16:creationId xmlns:a16="http://schemas.microsoft.com/office/drawing/2014/main" id="{46D53A08-3CCF-F35F-5FF0-C772D23DEA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5E287F9B-733E-C7EB-D60A-91DF666FA4F7}"/>
              </a:ext>
            </a:extLst>
          </p:cNvPr>
          <p:cNvSpPr>
            <a:spLocks noGrp="1" noChangeArrowheads="1"/>
          </p:cNvSpPr>
          <p:nvPr>
            <p:ph type="sldNum" sz="quarter" idx="12"/>
          </p:nvPr>
        </p:nvSpPr>
        <p:spPr>
          <a:ln/>
        </p:spPr>
        <p:txBody>
          <a:bodyPr/>
          <a:lstStyle>
            <a:lvl1pPr>
              <a:defRPr/>
            </a:lvl1pPr>
          </a:lstStyle>
          <a:p>
            <a:pPr>
              <a:defRPr/>
            </a:pPr>
            <a:fld id="{B205EB50-71C4-B549-A7E3-68ACA8F50CB3}" type="slidenum">
              <a:rPr lang="en-US" altLang="zh-CN"/>
              <a:pPr>
                <a:defRPr/>
              </a:pPr>
              <a:t>‹#›</a:t>
            </a:fld>
            <a:endParaRPr lang="en-US" altLang="zh-CN"/>
          </a:p>
        </p:txBody>
      </p:sp>
    </p:spTree>
    <p:extLst>
      <p:ext uri="{BB962C8B-B14F-4D97-AF65-F5344CB8AC3E}">
        <p14:creationId xmlns:p14="http://schemas.microsoft.com/office/powerpoint/2010/main" val="376171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52D3620D-EA32-44E0-C616-501492EDD7F7}"/>
              </a:ext>
            </a:extLst>
          </p:cNvPr>
          <p:cNvSpPr>
            <a:spLocks noGrp="1" noChangeArrowheads="1"/>
          </p:cNvSpPr>
          <p:nvPr>
            <p:ph type="dt" sz="half" idx="10"/>
          </p:nvPr>
        </p:nvSpPr>
        <p:spPr>
          <a:ln/>
        </p:spPr>
        <p:txBody>
          <a:bodyPr/>
          <a:lstStyle>
            <a:lvl1pPr>
              <a:defRPr/>
            </a:lvl1pPr>
          </a:lstStyle>
          <a:p>
            <a:pPr>
              <a:defRPr/>
            </a:pPr>
            <a:fld id="{931F2574-11E0-C444-8FAA-FC9C1775D94D}" type="datetime1">
              <a:rPr lang="zh-CN" altLang="en-US"/>
              <a:pPr>
                <a:defRPr/>
              </a:pPr>
              <a:t>2023/8/31</a:t>
            </a:fld>
            <a:endParaRPr lang="en-US" altLang="zh-CN"/>
          </a:p>
        </p:txBody>
      </p:sp>
      <p:sp>
        <p:nvSpPr>
          <p:cNvPr id="6" name="Rectangle 6">
            <a:extLst>
              <a:ext uri="{FF2B5EF4-FFF2-40B4-BE49-F238E27FC236}">
                <a16:creationId xmlns:a16="http://schemas.microsoft.com/office/drawing/2014/main" id="{1407E31D-5C7B-1808-089F-408F6C2B1D8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D5C2448D-96BC-88FA-7AA3-CEFED74DC559}"/>
              </a:ext>
            </a:extLst>
          </p:cNvPr>
          <p:cNvSpPr>
            <a:spLocks noGrp="1" noChangeArrowheads="1"/>
          </p:cNvSpPr>
          <p:nvPr>
            <p:ph type="sldNum" sz="quarter" idx="12"/>
          </p:nvPr>
        </p:nvSpPr>
        <p:spPr>
          <a:ln/>
        </p:spPr>
        <p:txBody>
          <a:bodyPr/>
          <a:lstStyle>
            <a:lvl1pPr>
              <a:defRPr/>
            </a:lvl1pPr>
          </a:lstStyle>
          <a:p>
            <a:pPr>
              <a:defRPr/>
            </a:pPr>
            <a:fld id="{B0B63D7E-EBF8-1B4E-8960-F957EFE3FBF2}" type="slidenum">
              <a:rPr lang="en-US" altLang="zh-CN"/>
              <a:pPr>
                <a:defRPr/>
              </a:pPr>
              <a:t>‹#›</a:t>
            </a:fld>
            <a:endParaRPr lang="en-US" altLang="zh-CN"/>
          </a:p>
        </p:txBody>
      </p:sp>
    </p:spTree>
    <p:extLst>
      <p:ext uri="{BB962C8B-B14F-4D97-AF65-F5344CB8AC3E}">
        <p14:creationId xmlns:p14="http://schemas.microsoft.com/office/powerpoint/2010/main" val="1726182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AF0AD721-CB32-3B74-F1A3-7260C70FBA81}"/>
              </a:ext>
            </a:extLst>
          </p:cNvPr>
          <p:cNvSpPr>
            <a:spLocks noGrp="1" noChangeArrowheads="1"/>
          </p:cNvSpPr>
          <p:nvPr>
            <p:ph type="dt" sz="half" idx="10"/>
          </p:nvPr>
        </p:nvSpPr>
        <p:spPr>
          <a:ln/>
        </p:spPr>
        <p:txBody>
          <a:bodyPr/>
          <a:lstStyle>
            <a:lvl1pPr>
              <a:defRPr/>
            </a:lvl1pPr>
          </a:lstStyle>
          <a:p>
            <a:pPr>
              <a:defRPr/>
            </a:pPr>
            <a:fld id="{BBEFBFC6-E804-1342-9E21-23E850B2C8D1}" type="datetime1">
              <a:rPr lang="zh-CN" altLang="en-US"/>
              <a:pPr>
                <a:defRPr/>
              </a:pPr>
              <a:t>2023/8/31</a:t>
            </a:fld>
            <a:endParaRPr lang="en-US" altLang="zh-CN"/>
          </a:p>
        </p:txBody>
      </p:sp>
      <p:sp>
        <p:nvSpPr>
          <p:cNvPr id="5" name="Rectangle 6">
            <a:extLst>
              <a:ext uri="{FF2B5EF4-FFF2-40B4-BE49-F238E27FC236}">
                <a16:creationId xmlns:a16="http://schemas.microsoft.com/office/drawing/2014/main" id="{4758A65A-1A42-44BF-94F4-AFE648FACCF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8650A381-BB38-36A0-CFED-AF73998DDC7F}"/>
              </a:ext>
            </a:extLst>
          </p:cNvPr>
          <p:cNvSpPr>
            <a:spLocks noGrp="1" noChangeArrowheads="1"/>
          </p:cNvSpPr>
          <p:nvPr>
            <p:ph type="sldNum" sz="quarter" idx="12"/>
          </p:nvPr>
        </p:nvSpPr>
        <p:spPr>
          <a:ln/>
        </p:spPr>
        <p:txBody>
          <a:bodyPr/>
          <a:lstStyle>
            <a:lvl1pPr>
              <a:defRPr/>
            </a:lvl1pPr>
          </a:lstStyle>
          <a:p>
            <a:pPr>
              <a:defRPr/>
            </a:pPr>
            <a:fld id="{F8BAD505-615F-DC4B-AEE3-B81C4EAC959D}" type="slidenum">
              <a:rPr lang="en-US" altLang="zh-CN"/>
              <a:pPr>
                <a:defRPr/>
              </a:pPr>
              <a:t>‹#›</a:t>
            </a:fld>
            <a:endParaRPr lang="en-US" altLang="zh-CN"/>
          </a:p>
        </p:txBody>
      </p:sp>
    </p:spTree>
    <p:extLst>
      <p:ext uri="{BB962C8B-B14F-4D97-AF65-F5344CB8AC3E}">
        <p14:creationId xmlns:p14="http://schemas.microsoft.com/office/powerpoint/2010/main" val="314682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16:creationId xmlns:a16="http://schemas.microsoft.com/office/drawing/2014/main" id="{0B63E104-6994-EE13-5706-343850512AEB}"/>
              </a:ext>
            </a:extLst>
          </p:cNvPr>
          <p:cNvSpPr>
            <a:spLocks noGrp="1" noChangeArrowheads="1"/>
          </p:cNvSpPr>
          <p:nvPr>
            <p:ph type="dt" sz="half" idx="10"/>
          </p:nvPr>
        </p:nvSpPr>
        <p:spPr>
          <a:ln/>
        </p:spPr>
        <p:txBody>
          <a:bodyPr/>
          <a:lstStyle>
            <a:lvl1pPr>
              <a:defRPr/>
            </a:lvl1pPr>
          </a:lstStyle>
          <a:p>
            <a:pPr>
              <a:defRPr/>
            </a:pPr>
            <a:fld id="{030D2BBC-D955-624D-BD84-DB16F596983F}" type="datetime1">
              <a:rPr lang="zh-CN" altLang="en-US"/>
              <a:pPr>
                <a:defRPr/>
              </a:pPr>
              <a:t>2023/8/31</a:t>
            </a:fld>
            <a:endParaRPr lang="en-US" altLang="zh-CN"/>
          </a:p>
        </p:txBody>
      </p:sp>
      <p:sp>
        <p:nvSpPr>
          <p:cNvPr id="5" name="Rectangle 6">
            <a:extLst>
              <a:ext uri="{FF2B5EF4-FFF2-40B4-BE49-F238E27FC236}">
                <a16:creationId xmlns:a16="http://schemas.microsoft.com/office/drawing/2014/main" id="{DE9DCC23-D476-AA1E-C152-43124C9632E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8D265785-269C-E47C-50D3-80683182A06C}"/>
              </a:ext>
            </a:extLst>
          </p:cNvPr>
          <p:cNvSpPr>
            <a:spLocks noGrp="1" noChangeArrowheads="1"/>
          </p:cNvSpPr>
          <p:nvPr>
            <p:ph type="sldNum" sz="quarter" idx="12"/>
          </p:nvPr>
        </p:nvSpPr>
        <p:spPr>
          <a:ln/>
        </p:spPr>
        <p:txBody>
          <a:bodyPr/>
          <a:lstStyle>
            <a:lvl1pPr>
              <a:defRPr/>
            </a:lvl1pPr>
          </a:lstStyle>
          <a:p>
            <a:pPr>
              <a:defRPr/>
            </a:pPr>
            <a:fld id="{CAE76407-BC06-B749-85BC-A76486D40935}" type="slidenum">
              <a:rPr lang="en-US" altLang="zh-CN"/>
              <a:pPr>
                <a:defRPr/>
              </a:pPr>
              <a:t>‹#›</a:t>
            </a:fld>
            <a:endParaRPr lang="en-US" altLang="zh-CN"/>
          </a:p>
        </p:txBody>
      </p:sp>
    </p:spTree>
    <p:extLst>
      <p:ext uri="{BB962C8B-B14F-4D97-AF65-F5344CB8AC3E}">
        <p14:creationId xmlns:p14="http://schemas.microsoft.com/office/powerpoint/2010/main" val="2561244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B26D6406-34D1-CE86-91E0-019A3FF1FE36}"/>
              </a:ext>
            </a:extLst>
          </p:cNvPr>
          <p:cNvSpPr>
            <a:spLocks noGrp="1" noChangeArrowheads="1"/>
          </p:cNvSpPr>
          <p:nvPr>
            <p:ph type="dt" sz="half" idx="10"/>
          </p:nvPr>
        </p:nvSpPr>
        <p:spPr>
          <a:ln/>
        </p:spPr>
        <p:txBody>
          <a:bodyPr/>
          <a:lstStyle>
            <a:lvl1pPr>
              <a:defRPr/>
            </a:lvl1pPr>
          </a:lstStyle>
          <a:p>
            <a:pPr>
              <a:defRPr/>
            </a:pPr>
            <a:fld id="{AF649F33-1AC8-9942-806E-FD66A7C9A1A2}" type="datetime1">
              <a:rPr lang="zh-CN" altLang="en-US"/>
              <a:pPr>
                <a:defRPr/>
              </a:pPr>
              <a:t>2023/8/31</a:t>
            </a:fld>
            <a:endParaRPr lang="en-US" altLang="zh-CN"/>
          </a:p>
        </p:txBody>
      </p:sp>
      <p:sp>
        <p:nvSpPr>
          <p:cNvPr id="6" name="Rectangle 6">
            <a:extLst>
              <a:ext uri="{FF2B5EF4-FFF2-40B4-BE49-F238E27FC236}">
                <a16:creationId xmlns:a16="http://schemas.microsoft.com/office/drawing/2014/main" id="{BF49D6EB-4C69-050A-21D5-D5B09368E23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1D18413C-C86E-4200-166A-720124260A5D}"/>
              </a:ext>
            </a:extLst>
          </p:cNvPr>
          <p:cNvSpPr>
            <a:spLocks noGrp="1" noChangeArrowheads="1"/>
          </p:cNvSpPr>
          <p:nvPr>
            <p:ph type="sldNum" sz="quarter" idx="12"/>
          </p:nvPr>
        </p:nvSpPr>
        <p:spPr>
          <a:ln/>
        </p:spPr>
        <p:txBody>
          <a:bodyPr/>
          <a:lstStyle>
            <a:lvl1pPr>
              <a:defRPr/>
            </a:lvl1pPr>
          </a:lstStyle>
          <a:p>
            <a:pPr>
              <a:defRPr/>
            </a:pPr>
            <a:fld id="{34654A41-0A31-C84C-81B0-040424B7E07D}" type="slidenum">
              <a:rPr lang="en-US" altLang="zh-CN"/>
              <a:pPr>
                <a:defRPr/>
              </a:pPr>
              <a:t>‹#›</a:t>
            </a:fld>
            <a:endParaRPr lang="en-US" altLang="zh-CN"/>
          </a:p>
        </p:txBody>
      </p:sp>
    </p:spTree>
    <p:extLst>
      <p:ext uri="{BB962C8B-B14F-4D97-AF65-F5344CB8AC3E}">
        <p14:creationId xmlns:p14="http://schemas.microsoft.com/office/powerpoint/2010/main" val="1658386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16:creationId xmlns:a16="http://schemas.microsoft.com/office/drawing/2014/main" id="{4907BABC-0556-3836-87AC-91F2F7C11755}"/>
              </a:ext>
            </a:extLst>
          </p:cNvPr>
          <p:cNvSpPr>
            <a:spLocks noGrp="1" noChangeArrowheads="1"/>
          </p:cNvSpPr>
          <p:nvPr>
            <p:ph type="dt" sz="half" idx="10"/>
          </p:nvPr>
        </p:nvSpPr>
        <p:spPr>
          <a:ln/>
        </p:spPr>
        <p:txBody>
          <a:bodyPr/>
          <a:lstStyle>
            <a:lvl1pPr>
              <a:defRPr/>
            </a:lvl1pPr>
          </a:lstStyle>
          <a:p>
            <a:pPr>
              <a:defRPr/>
            </a:pPr>
            <a:fld id="{BBD23BAF-8CFB-AA45-9EEB-B5F0D0A20668}" type="datetime1">
              <a:rPr lang="zh-CN" altLang="en-US"/>
              <a:pPr>
                <a:defRPr/>
              </a:pPr>
              <a:t>2023/8/31</a:t>
            </a:fld>
            <a:endParaRPr lang="en-US" altLang="zh-CN"/>
          </a:p>
        </p:txBody>
      </p:sp>
      <p:sp>
        <p:nvSpPr>
          <p:cNvPr id="8" name="Rectangle 6">
            <a:extLst>
              <a:ext uri="{FF2B5EF4-FFF2-40B4-BE49-F238E27FC236}">
                <a16:creationId xmlns:a16="http://schemas.microsoft.com/office/drawing/2014/main" id="{65DAA384-05DD-F1ED-3388-AE62B6CE40E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a:extLst>
              <a:ext uri="{FF2B5EF4-FFF2-40B4-BE49-F238E27FC236}">
                <a16:creationId xmlns:a16="http://schemas.microsoft.com/office/drawing/2014/main" id="{9B43E4AB-AAC8-F53A-D3F2-78B0D3E07246}"/>
              </a:ext>
            </a:extLst>
          </p:cNvPr>
          <p:cNvSpPr>
            <a:spLocks noGrp="1" noChangeArrowheads="1"/>
          </p:cNvSpPr>
          <p:nvPr>
            <p:ph type="sldNum" sz="quarter" idx="12"/>
          </p:nvPr>
        </p:nvSpPr>
        <p:spPr>
          <a:ln/>
        </p:spPr>
        <p:txBody>
          <a:bodyPr/>
          <a:lstStyle>
            <a:lvl1pPr>
              <a:defRPr/>
            </a:lvl1pPr>
          </a:lstStyle>
          <a:p>
            <a:pPr>
              <a:defRPr/>
            </a:pPr>
            <a:fld id="{7C3A535F-6EE8-5545-A813-C2BC8D603C97}" type="slidenum">
              <a:rPr lang="en-US" altLang="zh-CN"/>
              <a:pPr>
                <a:defRPr/>
              </a:pPr>
              <a:t>‹#›</a:t>
            </a:fld>
            <a:endParaRPr lang="en-US" altLang="zh-CN"/>
          </a:p>
        </p:txBody>
      </p:sp>
    </p:spTree>
    <p:extLst>
      <p:ext uri="{BB962C8B-B14F-4D97-AF65-F5344CB8AC3E}">
        <p14:creationId xmlns:p14="http://schemas.microsoft.com/office/powerpoint/2010/main" val="270748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16:creationId xmlns:a16="http://schemas.microsoft.com/office/drawing/2014/main" id="{990AD794-5663-4D72-F522-4E34CBE0ADEA}"/>
              </a:ext>
            </a:extLst>
          </p:cNvPr>
          <p:cNvSpPr>
            <a:spLocks noGrp="1" noChangeArrowheads="1"/>
          </p:cNvSpPr>
          <p:nvPr>
            <p:ph type="dt" sz="half" idx="10"/>
          </p:nvPr>
        </p:nvSpPr>
        <p:spPr>
          <a:ln/>
        </p:spPr>
        <p:txBody>
          <a:bodyPr/>
          <a:lstStyle>
            <a:lvl1pPr>
              <a:defRPr/>
            </a:lvl1pPr>
          </a:lstStyle>
          <a:p>
            <a:pPr>
              <a:defRPr/>
            </a:pPr>
            <a:fld id="{8DD1DE2B-1BBE-E341-A97C-1076D5EA4B41}" type="datetime1">
              <a:rPr lang="zh-CN" altLang="en-US"/>
              <a:pPr>
                <a:defRPr/>
              </a:pPr>
              <a:t>2023/8/31</a:t>
            </a:fld>
            <a:endParaRPr lang="en-US" altLang="zh-CN"/>
          </a:p>
        </p:txBody>
      </p:sp>
      <p:sp>
        <p:nvSpPr>
          <p:cNvPr id="4" name="Rectangle 6">
            <a:extLst>
              <a:ext uri="{FF2B5EF4-FFF2-40B4-BE49-F238E27FC236}">
                <a16:creationId xmlns:a16="http://schemas.microsoft.com/office/drawing/2014/main" id="{EEC6FC01-ADDA-967F-3B06-A2057800D5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4E17AAE3-CAE9-288D-A2E1-F3813BC3CFFC}"/>
              </a:ext>
            </a:extLst>
          </p:cNvPr>
          <p:cNvSpPr>
            <a:spLocks noGrp="1" noChangeArrowheads="1"/>
          </p:cNvSpPr>
          <p:nvPr>
            <p:ph type="sldNum" sz="quarter" idx="12"/>
          </p:nvPr>
        </p:nvSpPr>
        <p:spPr>
          <a:ln/>
        </p:spPr>
        <p:txBody>
          <a:bodyPr/>
          <a:lstStyle>
            <a:lvl1pPr>
              <a:defRPr/>
            </a:lvl1pPr>
          </a:lstStyle>
          <a:p>
            <a:pPr>
              <a:defRPr/>
            </a:pPr>
            <a:fld id="{04EBF6ED-E2E8-A84D-A6DD-458C0DDEB488}" type="slidenum">
              <a:rPr lang="en-US" altLang="zh-CN"/>
              <a:pPr>
                <a:defRPr/>
              </a:pPr>
              <a:t>‹#›</a:t>
            </a:fld>
            <a:endParaRPr lang="en-US" altLang="zh-CN"/>
          </a:p>
        </p:txBody>
      </p:sp>
    </p:spTree>
    <p:extLst>
      <p:ext uri="{BB962C8B-B14F-4D97-AF65-F5344CB8AC3E}">
        <p14:creationId xmlns:p14="http://schemas.microsoft.com/office/powerpoint/2010/main" val="560057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E158237-E9DD-6629-BD8E-3CC935B41AB8}"/>
              </a:ext>
            </a:extLst>
          </p:cNvPr>
          <p:cNvSpPr>
            <a:spLocks noGrp="1" noChangeArrowheads="1"/>
          </p:cNvSpPr>
          <p:nvPr>
            <p:ph type="dt" sz="half" idx="10"/>
          </p:nvPr>
        </p:nvSpPr>
        <p:spPr>
          <a:ln/>
        </p:spPr>
        <p:txBody>
          <a:bodyPr/>
          <a:lstStyle>
            <a:lvl1pPr>
              <a:defRPr/>
            </a:lvl1pPr>
          </a:lstStyle>
          <a:p>
            <a:pPr>
              <a:defRPr/>
            </a:pPr>
            <a:fld id="{B7104E53-1C6D-D94D-9EE3-3CE095231D44}" type="datetime1">
              <a:rPr lang="zh-CN" altLang="en-US"/>
              <a:pPr>
                <a:defRPr/>
              </a:pPr>
              <a:t>2023/8/31</a:t>
            </a:fld>
            <a:endParaRPr lang="en-US" altLang="zh-CN"/>
          </a:p>
        </p:txBody>
      </p:sp>
      <p:sp>
        <p:nvSpPr>
          <p:cNvPr id="3" name="Rectangle 6">
            <a:extLst>
              <a:ext uri="{FF2B5EF4-FFF2-40B4-BE49-F238E27FC236}">
                <a16:creationId xmlns:a16="http://schemas.microsoft.com/office/drawing/2014/main" id="{EAF751D0-4D80-CC61-2AEA-E9FC11F9D8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803F036E-62CE-69A1-D869-3BC14B201B7C}"/>
              </a:ext>
            </a:extLst>
          </p:cNvPr>
          <p:cNvSpPr>
            <a:spLocks noGrp="1" noChangeArrowheads="1"/>
          </p:cNvSpPr>
          <p:nvPr>
            <p:ph type="sldNum" sz="quarter" idx="12"/>
          </p:nvPr>
        </p:nvSpPr>
        <p:spPr>
          <a:ln/>
        </p:spPr>
        <p:txBody>
          <a:bodyPr/>
          <a:lstStyle>
            <a:lvl1pPr>
              <a:defRPr/>
            </a:lvl1pPr>
          </a:lstStyle>
          <a:p>
            <a:pPr>
              <a:defRPr/>
            </a:pPr>
            <a:fld id="{D354CE9F-2E8A-3149-ACEC-CE202A2D8AEE}" type="slidenum">
              <a:rPr lang="en-US" altLang="zh-CN"/>
              <a:pPr>
                <a:defRPr/>
              </a:pPr>
              <a:t>‹#›</a:t>
            </a:fld>
            <a:endParaRPr lang="en-US" altLang="zh-CN"/>
          </a:p>
        </p:txBody>
      </p:sp>
    </p:spTree>
    <p:extLst>
      <p:ext uri="{BB962C8B-B14F-4D97-AF65-F5344CB8AC3E}">
        <p14:creationId xmlns:p14="http://schemas.microsoft.com/office/powerpoint/2010/main" val="2725805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047BCD2F-ACE2-226C-1BDD-450AF9215950}"/>
              </a:ext>
            </a:extLst>
          </p:cNvPr>
          <p:cNvSpPr>
            <a:spLocks noGrp="1" noChangeArrowheads="1"/>
          </p:cNvSpPr>
          <p:nvPr>
            <p:ph type="dt" sz="half" idx="10"/>
          </p:nvPr>
        </p:nvSpPr>
        <p:spPr>
          <a:ln/>
        </p:spPr>
        <p:txBody>
          <a:bodyPr/>
          <a:lstStyle>
            <a:lvl1pPr>
              <a:defRPr/>
            </a:lvl1pPr>
          </a:lstStyle>
          <a:p>
            <a:pPr>
              <a:defRPr/>
            </a:pPr>
            <a:fld id="{979309B2-323A-9044-B123-3EA68FCC9A96}" type="datetime1">
              <a:rPr lang="zh-CN" altLang="en-US"/>
              <a:pPr>
                <a:defRPr/>
              </a:pPr>
              <a:t>2023/8/31</a:t>
            </a:fld>
            <a:endParaRPr lang="en-US" altLang="zh-CN"/>
          </a:p>
        </p:txBody>
      </p:sp>
      <p:sp>
        <p:nvSpPr>
          <p:cNvPr id="6" name="Rectangle 6">
            <a:extLst>
              <a:ext uri="{FF2B5EF4-FFF2-40B4-BE49-F238E27FC236}">
                <a16:creationId xmlns:a16="http://schemas.microsoft.com/office/drawing/2014/main" id="{DE2F6951-32A6-39F4-63F2-9CD0F97665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91478CE4-F052-DF78-1179-C5CA7A765E34}"/>
              </a:ext>
            </a:extLst>
          </p:cNvPr>
          <p:cNvSpPr>
            <a:spLocks noGrp="1" noChangeArrowheads="1"/>
          </p:cNvSpPr>
          <p:nvPr>
            <p:ph type="sldNum" sz="quarter" idx="12"/>
          </p:nvPr>
        </p:nvSpPr>
        <p:spPr>
          <a:ln/>
        </p:spPr>
        <p:txBody>
          <a:bodyPr/>
          <a:lstStyle>
            <a:lvl1pPr>
              <a:defRPr/>
            </a:lvl1pPr>
          </a:lstStyle>
          <a:p>
            <a:pPr>
              <a:defRPr/>
            </a:pPr>
            <a:fld id="{DC1FCBBC-C822-7749-9EB4-42A1A064CFD7}" type="slidenum">
              <a:rPr lang="en-US" altLang="zh-CN"/>
              <a:pPr>
                <a:defRPr/>
              </a:pPr>
              <a:t>‹#›</a:t>
            </a:fld>
            <a:endParaRPr lang="en-US" altLang="zh-CN"/>
          </a:p>
        </p:txBody>
      </p:sp>
    </p:spTree>
    <p:extLst>
      <p:ext uri="{BB962C8B-B14F-4D97-AF65-F5344CB8AC3E}">
        <p14:creationId xmlns:p14="http://schemas.microsoft.com/office/powerpoint/2010/main" val="2695775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5293D1B4-E72B-3E8E-29AB-758AB7B0E0EE}"/>
              </a:ext>
            </a:extLst>
          </p:cNvPr>
          <p:cNvSpPr>
            <a:spLocks noGrp="1" noChangeArrowheads="1"/>
          </p:cNvSpPr>
          <p:nvPr>
            <p:ph type="dt" sz="half" idx="10"/>
          </p:nvPr>
        </p:nvSpPr>
        <p:spPr>
          <a:ln/>
        </p:spPr>
        <p:txBody>
          <a:bodyPr/>
          <a:lstStyle>
            <a:lvl1pPr>
              <a:defRPr/>
            </a:lvl1pPr>
          </a:lstStyle>
          <a:p>
            <a:pPr>
              <a:defRPr/>
            </a:pPr>
            <a:fld id="{8E99250E-6AE6-1441-AE85-B22E28E530D8}" type="datetime1">
              <a:rPr lang="zh-CN" altLang="en-US"/>
              <a:pPr>
                <a:defRPr/>
              </a:pPr>
              <a:t>2023/8/31</a:t>
            </a:fld>
            <a:endParaRPr lang="en-US" altLang="zh-CN"/>
          </a:p>
        </p:txBody>
      </p:sp>
      <p:sp>
        <p:nvSpPr>
          <p:cNvPr id="6" name="Rectangle 6">
            <a:extLst>
              <a:ext uri="{FF2B5EF4-FFF2-40B4-BE49-F238E27FC236}">
                <a16:creationId xmlns:a16="http://schemas.microsoft.com/office/drawing/2014/main" id="{4D8E42E9-6520-10FB-0738-A7A168C8FA1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5004129A-6783-BFBB-6DF9-8008E86F9EC3}"/>
              </a:ext>
            </a:extLst>
          </p:cNvPr>
          <p:cNvSpPr>
            <a:spLocks noGrp="1" noChangeArrowheads="1"/>
          </p:cNvSpPr>
          <p:nvPr>
            <p:ph type="sldNum" sz="quarter" idx="12"/>
          </p:nvPr>
        </p:nvSpPr>
        <p:spPr>
          <a:ln/>
        </p:spPr>
        <p:txBody>
          <a:bodyPr/>
          <a:lstStyle>
            <a:lvl1pPr>
              <a:defRPr/>
            </a:lvl1pPr>
          </a:lstStyle>
          <a:p>
            <a:pPr>
              <a:defRPr/>
            </a:pPr>
            <a:fld id="{835B9B9E-E14B-0449-AFC5-F695BC72956D}" type="slidenum">
              <a:rPr lang="en-US" altLang="zh-CN"/>
              <a:pPr>
                <a:defRPr/>
              </a:pPr>
              <a:t>‹#›</a:t>
            </a:fld>
            <a:endParaRPr lang="en-US" altLang="zh-CN"/>
          </a:p>
        </p:txBody>
      </p:sp>
    </p:spTree>
    <p:extLst>
      <p:ext uri="{BB962C8B-B14F-4D97-AF65-F5344CB8AC3E}">
        <p14:creationId xmlns:p14="http://schemas.microsoft.com/office/powerpoint/2010/main" val="56190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7B22C5FE-2290-8E0E-F082-C75607380CE9}"/>
              </a:ext>
            </a:extLst>
          </p:cNvPr>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 name="Rectangle 3">
            <a:extLst>
              <a:ext uri="{FF2B5EF4-FFF2-40B4-BE49-F238E27FC236}">
                <a16:creationId xmlns:a16="http://schemas.microsoft.com/office/drawing/2014/main" id="{043C0612-C806-044E-FEFF-65C0E881DD72}"/>
              </a:ext>
            </a:extLst>
          </p:cNvPr>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
            <a:extLst>
              <a:ext uri="{FF2B5EF4-FFF2-40B4-BE49-F238E27FC236}">
                <a16:creationId xmlns:a16="http://schemas.microsoft.com/office/drawing/2014/main" id="{D455E9AC-E6BE-4212-3F02-9E8156E14E17}"/>
              </a:ext>
            </a:extLst>
          </p:cNvPr>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485" name="Rectangle 5">
            <a:extLst>
              <a:ext uri="{FF2B5EF4-FFF2-40B4-BE49-F238E27FC236}">
                <a16:creationId xmlns:a16="http://schemas.microsoft.com/office/drawing/2014/main" id="{10555D52-7396-A7AD-AD30-047B74AE4D04}"/>
              </a:ext>
            </a:extLst>
          </p:cNvPr>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ClrTx/>
              <a:buSzTx/>
              <a:buFontTx/>
              <a:buNone/>
              <a:defRPr sz="1000">
                <a:latin typeface="Arial" pitchFamily="34" charset="0"/>
              </a:defRPr>
            </a:lvl1pPr>
          </a:lstStyle>
          <a:p>
            <a:pPr>
              <a:defRPr/>
            </a:pPr>
            <a:fld id="{23900A14-97FD-734F-9E85-6749D472ABF1}" type="datetime1">
              <a:rPr lang="zh-CN" altLang="en-US"/>
              <a:pPr>
                <a:defRPr/>
              </a:pPr>
              <a:t>2023/8/31</a:t>
            </a:fld>
            <a:endParaRPr lang="en-US" altLang="zh-CN"/>
          </a:p>
        </p:txBody>
      </p:sp>
      <p:sp>
        <p:nvSpPr>
          <p:cNvPr id="20486" name="Rectangle 6">
            <a:extLst>
              <a:ext uri="{FF2B5EF4-FFF2-40B4-BE49-F238E27FC236}">
                <a16:creationId xmlns:a16="http://schemas.microsoft.com/office/drawing/2014/main" id="{BD70EA1F-5220-E1B9-F32E-8344ACD5DB06}"/>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ClrTx/>
              <a:buSzTx/>
              <a:buFontTx/>
              <a:buNone/>
              <a:defRPr sz="1000">
                <a:latin typeface="Arial" pitchFamily="34" charset="0"/>
              </a:defRPr>
            </a:lvl1pPr>
          </a:lstStyle>
          <a:p>
            <a:pPr>
              <a:defRPr/>
            </a:pPr>
            <a:endParaRPr lang="en-US" altLang="zh-CN"/>
          </a:p>
        </p:txBody>
      </p:sp>
      <p:sp>
        <p:nvSpPr>
          <p:cNvPr id="20487" name="Rectangle 7">
            <a:extLst>
              <a:ext uri="{FF2B5EF4-FFF2-40B4-BE49-F238E27FC236}">
                <a16:creationId xmlns:a16="http://schemas.microsoft.com/office/drawing/2014/main" id="{974795B0-65FE-CDC0-C436-0DAAC1E899E8}"/>
              </a:ext>
            </a:extLst>
          </p:cNvPr>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fld id="{D1F9AD14-1823-9A4A-870C-DC160AE991C9}" type="slidenum">
              <a:rPr lang="en-US" altLang="zh-CN"/>
              <a:pPr>
                <a:defRPr/>
              </a:pPr>
              <a:t>‹#›</a:t>
            </a:fld>
            <a:endParaRPr lang="en-US" altLang="zh-CN"/>
          </a:p>
        </p:txBody>
      </p:sp>
      <p:grpSp>
        <p:nvGrpSpPr>
          <p:cNvPr id="1032" name="Group 8">
            <a:extLst>
              <a:ext uri="{FF2B5EF4-FFF2-40B4-BE49-F238E27FC236}">
                <a16:creationId xmlns:a16="http://schemas.microsoft.com/office/drawing/2014/main" id="{345E8A06-9083-1783-B8ED-3A917EDC372F}"/>
              </a:ext>
            </a:extLst>
          </p:cNvPr>
          <p:cNvGrpSpPr>
            <a:grpSpLocks/>
          </p:cNvGrpSpPr>
          <p:nvPr/>
        </p:nvGrpSpPr>
        <p:grpSpPr bwMode="auto">
          <a:xfrm>
            <a:off x="8153400" y="152400"/>
            <a:ext cx="792163" cy="1295400"/>
            <a:chOff x="5136" y="960"/>
            <a:chExt cx="528" cy="864"/>
          </a:xfrm>
        </p:grpSpPr>
        <p:sp>
          <p:nvSpPr>
            <p:cNvPr id="1033" name="Oval 9">
              <a:extLst>
                <a:ext uri="{FF2B5EF4-FFF2-40B4-BE49-F238E27FC236}">
                  <a16:creationId xmlns:a16="http://schemas.microsoft.com/office/drawing/2014/main" id="{FAE5E6E0-0CB2-C5C2-9453-B3A39106B92F}"/>
                </a:ext>
              </a:extLst>
            </p:cNvPr>
            <p:cNvSpPr>
              <a:spLocks noChangeArrowheads="1"/>
            </p:cNvSpPr>
            <p:nvPr/>
          </p:nvSpPr>
          <p:spPr bwMode="auto">
            <a:xfrm>
              <a:off x="5136" y="960"/>
              <a:ext cx="80" cy="80"/>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34" name="Oval 10">
              <a:extLst>
                <a:ext uri="{FF2B5EF4-FFF2-40B4-BE49-F238E27FC236}">
                  <a16:creationId xmlns:a16="http://schemas.microsoft.com/office/drawing/2014/main" id="{F0BBF47C-CF40-48D8-703A-5E1E3E3AD592}"/>
                </a:ext>
              </a:extLst>
            </p:cNvPr>
            <p:cNvSpPr>
              <a:spLocks noChangeArrowheads="1"/>
            </p:cNvSpPr>
            <p:nvPr/>
          </p:nvSpPr>
          <p:spPr bwMode="auto">
            <a:xfrm>
              <a:off x="5248" y="960"/>
              <a:ext cx="79" cy="80"/>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35" name="Oval 11">
              <a:extLst>
                <a:ext uri="{FF2B5EF4-FFF2-40B4-BE49-F238E27FC236}">
                  <a16:creationId xmlns:a16="http://schemas.microsoft.com/office/drawing/2014/main" id="{234CE962-1564-0EC4-A209-F672ED58C48D}"/>
                </a:ext>
              </a:extLst>
            </p:cNvPr>
            <p:cNvSpPr>
              <a:spLocks noChangeArrowheads="1"/>
            </p:cNvSpPr>
            <p:nvPr/>
          </p:nvSpPr>
          <p:spPr bwMode="auto">
            <a:xfrm>
              <a:off x="5360" y="960"/>
              <a:ext cx="76" cy="80"/>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36" name="Oval 12">
              <a:extLst>
                <a:ext uri="{FF2B5EF4-FFF2-40B4-BE49-F238E27FC236}">
                  <a16:creationId xmlns:a16="http://schemas.microsoft.com/office/drawing/2014/main" id="{D9EF20F2-9E0B-2797-C130-B3816ADB2B75}"/>
                </a:ext>
              </a:extLst>
            </p:cNvPr>
            <p:cNvSpPr>
              <a:spLocks noChangeArrowheads="1"/>
            </p:cNvSpPr>
            <p:nvPr/>
          </p:nvSpPr>
          <p:spPr bwMode="auto">
            <a:xfrm>
              <a:off x="5136" y="1072"/>
              <a:ext cx="80" cy="77"/>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37" name="Oval 13">
              <a:extLst>
                <a:ext uri="{FF2B5EF4-FFF2-40B4-BE49-F238E27FC236}">
                  <a16:creationId xmlns:a16="http://schemas.microsoft.com/office/drawing/2014/main" id="{3DF7E21D-C9F9-0E91-6501-096984F08026}"/>
                </a:ext>
              </a:extLst>
            </p:cNvPr>
            <p:cNvSpPr>
              <a:spLocks noChangeArrowheads="1"/>
            </p:cNvSpPr>
            <p:nvPr/>
          </p:nvSpPr>
          <p:spPr bwMode="auto">
            <a:xfrm>
              <a:off x="5248" y="1072"/>
              <a:ext cx="79" cy="77"/>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38" name="Oval 14">
              <a:extLst>
                <a:ext uri="{FF2B5EF4-FFF2-40B4-BE49-F238E27FC236}">
                  <a16:creationId xmlns:a16="http://schemas.microsoft.com/office/drawing/2014/main" id="{1A180EFF-AA04-847B-8F5F-EC10C796AEC9}"/>
                </a:ext>
              </a:extLst>
            </p:cNvPr>
            <p:cNvSpPr>
              <a:spLocks noChangeArrowheads="1"/>
            </p:cNvSpPr>
            <p:nvPr/>
          </p:nvSpPr>
          <p:spPr bwMode="auto">
            <a:xfrm>
              <a:off x="5360" y="1072"/>
              <a:ext cx="76" cy="77"/>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39" name="Oval 15">
              <a:extLst>
                <a:ext uri="{FF2B5EF4-FFF2-40B4-BE49-F238E27FC236}">
                  <a16:creationId xmlns:a16="http://schemas.microsoft.com/office/drawing/2014/main" id="{A7FA50BA-4F98-FF18-57D0-67BBB1E034A8}"/>
                </a:ext>
              </a:extLst>
            </p:cNvPr>
            <p:cNvSpPr>
              <a:spLocks noChangeArrowheads="1"/>
            </p:cNvSpPr>
            <p:nvPr/>
          </p:nvSpPr>
          <p:spPr bwMode="auto">
            <a:xfrm>
              <a:off x="5472" y="1072"/>
              <a:ext cx="73" cy="77"/>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40" name="Oval 16">
              <a:extLst>
                <a:ext uri="{FF2B5EF4-FFF2-40B4-BE49-F238E27FC236}">
                  <a16:creationId xmlns:a16="http://schemas.microsoft.com/office/drawing/2014/main" id="{98782182-1092-E00E-85D8-480A9606D768}"/>
                </a:ext>
              </a:extLst>
            </p:cNvPr>
            <p:cNvSpPr>
              <a:spLocks noChangeArrowheads="1"/>
            </p:cNvSpPr>
            <p:nvPr/>
          </p:nvSpPr>
          <p:spPr bwMode="auto">
            <a:xfrm>
              <a:off x="5136" y="1184"/>
              <a:ext cx="80" cy="73"/>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41" name="Oval 17">
              <a:extLst>
                <a:ext uri="{FF2B5EF4-FFF2-40B4-BE49-F238E27FC236}">
                  <a16:creationId xmlns:a16="http://schemas.microsoft.com/office/drawing/2014/main" id="{FE90D1CB-AE9C-C6DD-A104-0F109663EBD2}"/>
                </a:ext>
              </a:extLst>
            </p:cNvPr>
            <p:cNvSpPr>
              <a:spLocks noChangeArrowheads="1"/>
            </p:cNvSpPr>
            <p:nvPr/>
          </p:nvSpPr>
          <p:spPr bwMode="auto">
            <a:xfrm>
              <a:off x="5248" y="1184"/>
              <a:ext cx="79" cy="73"/>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42" name="Oval 18">
              <a:extLst>
                <a:ext uri="{FF2B5EF4-FFF2-40B4-BE49-F238E27FC236}">
                  <a16:creationId xmlns:a16="http://schemas.microsoft.com/office/drawing/2014/main" id="{4C0683FA-2F5E-2DAA-9DA6-A89024479EB8}"/>
                </a:ext>
              </a:extLst>
            </p:cNvPr>
            <p:cNvSpPr>
              <a:spLocks noChangeArrowheads="1"/>
            </p:cNvSpPr>
            <p:nvPr/>
          </p:nvSpPr>
          <p:spPr bwMode="auto">
            <a:xfrm>
              <a:off x="5360" y="1184"/>
              <a:ext cx="76" cy="73"/>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43" name="Oval 19">
              <a:extLst>
                <a:ext uri="{FF2B5EF4-FFF2-40B4-BE49-F238E27FC236}">
                  <a16:creationId xmlns:a16="http://schemas.microsoft.com/office/drawing/2014/main" id="{39FE390D-8783-B4AE-1A7C-82096A8E2BC0}"/>
                </a:ext>
              </a:extLst>
            </p:cNvPr>
            <p:cNvSpPr>
              <a:spLocks noChangeArrowheads="1"/>
            </p:cNvSpPr>
            <p:nvPr/>
          </p:nvSpPr>
          <p:spPr bwMode="auto">
            <a:xfrm>
              <a:off x="5472" y="1184"/>
              <a:ext cx="73" cy="73"/>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44" name="Oval 20">
              <a:extLst>
                <a:ext uri="{FF2B5EF4-FFF2-40B4-BE49-F238E27FC236}">
                  <a16:creationId xmlns:a16="http://schemas.microsoft.com/office/drawing/2014/main" id="{B0C80D83-5C0D-10FB-B22E-10AEF9E6CCD4}"/>
                </a:ext>
              </a:extLst>
            </p:cNvPr>
            <p:cNvSpPr>
              <a:spLocks noChangeArrowheads="1"/>
            </p:cNvSpPr>
            <p:nvPr/>
          </p:nvSpPr>
          <p:spPr bwMode="auto">
            <a:xfrm>
              <a:off x="5584" y="1184"/>
              <a:ext cx="80" cy="73"/>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45" name="Oval 21">
              <a:extLst>
                <a:ext uri="{FF2B5EF4-FFF2-40B4-BE49-F238E27FC236}">
                  <a16:creationId xmlns:a16="http://schemas.microsoft.com/office/drawing/2014/main" id="{AA325DEE-5FD3-2548-F061-1F962824A23D}"/>
                </a:ext>
              </a:extLst>
            </p:cNvPr>
            <p:cNvSpPr>
              <a:spLocks noChangeArrowheads="1"/>
            </p:cNvSpPr>
            <p:nvPr/>
          </p:nvSpPr>
          <p:spPr bwMode="auto">
            <a:xfrm>
              <a:off x="5136" y="1296"/>
              <a:ext cx="80" cy="80"/>
            </a:xfrm>
            <a:prstGeom prst="ellipse">
              <a:avLst/>
            </a:prstGeom>
            <a:solidFill>
              <a:schemeClr val="tx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46" name="Oval 22">
              <a:extLst>
                <a:ext uri="{FF2B5EF4-FFF2-40B4-BE49-F238E27FC236}">
                  <a16:creationId xmlns:a16="http://schemas.microsoft.com/office/drawing/2014/main" id="{D7918D56-6566-5534-FF7B-7833106D42C4}"/>
                </a:ext>
              </a:extLst>
            </p:cNvPr>
            <p:cNvSpPr>
              <a:spLocks noChangeArrowheads="1"/>
            </p:cNvSpPr>
            <p:nvPr/>
          </p:nvSpPr>
          <p:spPr bwMode="auto">
            <a:xfrm>
              <a:off x="5248" y="1296"/>
              <a:ext cx="79" cy="80"/>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47" name="Oval 23">
              <a:extLst>
                <a:ext uri="{FF2B5EF4-FFF2-40B4-BE49-F238E27FC236}">
                  <a16:creationId xmlns:a16="http://schemas.microsoft.com/office/drawing/2014/main" id="{DBBD2756-69E2-3B86-8072-E4C99F449161}"/>
                </a:ext>
              </a:extLst>
            </p:cNvPr>
            <p:cNvSpPr>
              <a:spLocks noChangeArrowheads="1"/>
            </p:cNvSpPr>
            <p:nvPr/>
          </p:nvSpPr>
          <p:spPr bwMode="auto">
            <a:xfrm>
              <a:off x="5360" y="1296"/>
              <a:ext cx="76" cy="80"/>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48" name="Oval 24">
              <a:extLst>
                <a:ext uri="{FF2B5EF4-FFF2-40B4-BE49-F238E27FC236}">
                  <a16:creationId xmlns:a16="http://schemas.microsoft.com/office/drawing/2014/main" id="{C7F68238-ABE5-8EEA-8B13-EDA2FB1C83BE}"/>
                </a:ext>
              </a:extLst>
            </p:cNvPr>
            <p:cNvSpPr>
              <a:spLocks noChangeArrowheads="1"/>
            </p:cNvSpPr>
            <p:nvPr/>
          </p:nvSpPr>
          <p:spPr bwMode="auto">
            <a:xfrm>
              <a:off x="5472" y="1296"/>
              <a:ext cx="73" cy="80"/>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49" name="Oval 25">
              <a:extLst>
                <a:ext uri="{FF2B5EF4-FFF2-40B4-BE49-F238E27FC236}">
                  <a16:creationId xmlns:a16="http://schemas.microsoft.com/office/drawing/2014/main" id="{D5E3B153-B287-38A0-2932-513CA9C75072}"/>
                </a:ext>
              </a:extLst>
            </p:cNvPr>
            <p:cNvSpPr>
              <a:spLocks noChangeArrowheads="1"/>
            </p:cNvSpPr>
            <p:nvPr/>
          </p:nvSpPr>
          <p:spPr bwMode="auto">
            <a:xfrm>
              <a:off x="5136" y="1408"/>
              <a:ext cx="80" cy="80"/>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50" name="Oval 26">
              <a:extLst>
                <a:ext uri="{FF2B5EF4-FFF2-40B4-BE49-F238E27FC236}">
                  <a16:creationId xmlns:a16="http://schemas.microsoft.com/office/drawing/2014/main" id="{19AD5D0F-7796-D49A-22B6-63A069225D9E}"/>
                </a:ext>
              </a:extLst>
            </p:cNvPr>
            <p:cNvSpPr>
              <a:spLocks noChangeArrowheads="1"/>
            </p:cNvSpPr>
            <p:nvPr/>
          </p:nvSpPr>
          <p:spPr bwMode="auto">
            <a:xfrm>
              <a:off x="5248" y="1408"/>
              <a:ext cx="79" cy="80"/>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51" name="Oval 27">
              <a:extLst>
                <a:ext uri="{FF2B5EF4-FFF2-40B4-BE49-F238E27FC236}">
                  <a16:creationId xmlns:a16="http://schemas.microsoft.com/office/drawing/2014/main" id="{63A4D7D1-9341-F9D5-2D98-319030ED58CC}"/>
                </a:ext>
              </a:extLst>
            </p:cNvPr>
            <p:cNvSpPr>
              <a:spLocks noChangeArrowheads="1"/>
            </p:cNvSpPr>
            <p:nvPr/>
          </p:nvSpPr>
          <p:spPr bwMode="auto">
            <a:xfrm>
              <a:off x="5360" y="1408"/>
              <a:ext cx="76" cy="80"/>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52" name="Oval 28">
              <a:extLst>
                <a:ext uri="{FF2B5EF4-FFF2-40B4-BE49-F238E27FC236}">
                  <a16:creationId xmlns:a16="http://schemas.microsoft.com/office/drawing/2014/main" id="{DD5B94A8-4375-CB22-6DB9-BF0A34AFE039}"/>
                </a:ext>
              </a:extLst>
            </p:cNvPr>
            <p:cNvSpPr>
              <a:spLocks noChangeArrowheads="1"/>
            </p:cNvSpPr>
            <p:nvPr/>
          </p:nvSpPr>
          <p:spPr bwMode="auto">
            <a:xfrm>
              <a:off x="5472" y="1408"/>
              <a:ext cx="73" cy="80"/>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53" name="Oval 29">
              <a:extLst>
                <a:ext uri="{FF2B5EF4-FFF2-40B4-BE49-F238E27FC236}">
                  <a16:creationId xmlns:a16="http://schemas.microsoft.com/office/drawing/2014/main" id="{ADD9DFA0-FEAE-0666-AACE-E141BE70CBCE}"/>
                </a:ext>
              </a:extLst>
            </p:cNvPr>
            <p:cNvSpPr>
              <a:spLocks noChangeArrowheads="1"/>
            </p:cNvSpPr>
            <p:nvPr/>
          </p:nvSpPr>
          <p:spPr bwMode="auto">
            <a:xfrm>
              <a:off x="5584" y="1408"/>
              <a:ext cx="80" cy="80"/>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54" name="Oval 30">
              <a:extLst>
                <a:ext uri="{FF2B5EF4-FFF2-40B4-BE49-F238E27FC236}">
                  <a16:creationId xmlns:a16="http://schemas.microsoft.com/office/drawing/2014/main" id="{6EBB2C93-7691-394D-0832-9FEB92484B43}"/>
                </a:ext>
              </a:extLst>
            </p:cNvPr>
            <p:cNvSpPr>
              <a:spLocks noChangeArrowheads="1"/>
            </p:cNvSpPr>
            <p:nvPr/>
          </p:nvSpPr>
          <p:spPr bwMode="auto">
            <a:xfrm>
              <a:off x="5136" y="1520"/>
              <a:ext cx="80" cy="79"/>
            </a:xfrm>
            <a:prstGeom prst="ellipse">
              <a:avLst/>
            </a:prstGeom>
            <a:solidFill>
              <a:schemeClr val="accent2"/>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55" name="Oval 31">
              <a:extLst>
                <a:ext uri="{FF2B5EF4-FFF2-40B4-BE49-F238E27FC236}">
                  <a16:creationId xmlns:a16="http://schemas.microsoft.com/office/drawing/2014/main" id="{EF1E10CB-35DC-0B18-289B-9DB3A868A4E5}"/>
                </a:ext>
              </a:extLst>
            </p:cNvPr>
            <p:cNvSpPr>
              <a:spLocks noChangeArrowheads="1"/>
            </p:cNvSpPr>
            <p:nvPr/>
          </p:nvSpPr>
          <p:spPr bwMode="auto">
            <a:xfrm>
              <a:off x="5248" y="1520"/>
              <a:ext cx="79" cy="79"/>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56" name="Oval 32">
              <a:extLst>
                <a:ext uri="{FF2B5EF4-FFF2-40B4-BE49-F238E27FC236}">
                  <a16:creationId xmlns:a16="http://schemas.microsoft.com/office/drawing/2014/main" id="{9F623055-11C9-D0AE-EEF9-67A94E9BF00C}"/>
                </a:ext>
              </a:extLst>
            </p:cNvPr>
            <p:cNvSpPr>
              <a:spLocks noChangeArrowheads="1"/>
            </p:cNvSpPr>
            <p:nvPr/>
          </p:nvSpPr>
          <p:spPr bwMode="auto">
            <a:xfrm>
              <a:off x="5360" y="1520"/>
              <a:ext cx="76" cy="79"/>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57" name="Oval 33">
              <a:extLst>
                <a:ext uri="{FF2B5EF4-FFF2-40B4-BE49-F238E27FC236}">
                  <a16:creationId xmlns:a16="http://schemas.microsoft.com/office/drawing/2014/main" id="{F7730ABE-008F-EA09-84AF-A778D208218E}"/>
                </a:ext>
              </a:extLst>
            </p:cNvPr>
            <p:cNvSpPr>
              <a:spLocks noChangeArrowheads="1"/>
            </p:cNvSpPr>
            <p:nvPr/>
          </p:nvSpPr>
          <p:spPr bwMode="auto">
            <a:xfrm>
              <a:off x="5472" y="1520"/>
              <a:ext cx="73" cy="79"/>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58" name="Oval 34">
              <a:extLst>
                <a:ext uri="{FF2B5EF4-FFF2-40B4-BE49-F238E27FC236}">
                  <a16:creationId xmlns:a16="http://schemas.microsoft.com/office/drawing/2014/main" id="{E3A6B8D7-00F1-4E69-F403-D0BAEB91D6ED}"/>
                </a:ext>
              </a:extLst>
            </p:cNvPr>
            <p:cNvSpPr>
              <a:spLocks noChangeArrowheads="1"/>
            </p:cNvSpPr>
            <p:nvPr/>
          </p:nvSpPr>
          <p:spPr bwMode="auto">
            <a:xfrm>
              <a:off x="5136" y="1632"/>
              <a:ext cx="80" cy="75"/>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59" name="Oval 35">
              <a:extLst>
                <a:ext uri="{FF2B5EF4-FFF2-40B4-BE49-F238E27FC236}">
                  <a16:creationId xmlns:a16="http://schemas.microsoft.com/office/drawing/2014/main" id="{479524A2-3980-FA71-3C22-C14EABD5736E}"/>
                </a:ext>
              </a:extLst>
            </p:cNvPr>
            <p:cNvSpPr>
              <a:spLocks noChangeArrowheads="1"/>
            </p:cNvSpPr>
            <p:nvPr/>
          </p:nvSpPr>
          <p:spPr bwMode="auto">
            <a:xfrm>
              <a:off x="5248" y="1632"/>
              <a:ext cx="79" cy="75"/>
            </a:xfrm>
            <a:prstGeom prst="ellipse">
              <a:avLst/>
            </a:prstGeom>
            <a:solidFill>
              <a:schemeClr val="accent1"/>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60" name="Oval 36">
              <a:extLst>
                <a:ext uri="{FF2B5EF4-FFF2-40B4-BE49-F238E27FC236}">
                  <a16:creationId xmlns:a16="http://schemas.microsoft.com/office/drawing/2014/main" id="{5FB8AAC5-C4C5-78AB-375F-3ED7AC7C0A0F}"/>
                </a:ext>
              </a:extLst>
            </p:cNvPr>
            <p:cNvSpPr>
              <a:spLocks noChangeArrowheads="1"/>
            </p:cNvSpPr>
            <p:nvPr/>
          </p:nvSpPr>
          <p:spPr bwMode="auto">
            <a:xfrm>
              <a:off x="5360" y="1632"/>
              <a:ext cx="76" cy="75"/>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61" name="Oval 37">
              <a:extLst>
                <a:ext uri="{FF2B5EF4-FFF2-40B4-BE49-F238E27FC236}">
                  <a16:creationId xmlns:a16="http://schemas.microsoft.com/office/drawing/2014/main" id="{FA516D88-BA37-46BF-0F6E-C8D6E458DC2E}"/>
                </a:ext>
              </a:extLst>
            </p:cNvPr>
            <p:cNvSpPr>
              <a:spLocks noChangeArrowheads="1"/>
            </p:cNvSpPr>
            <p:nvPr/>
          </p:nvSpPr>
          <p:spPr bwMode="auto">
            <a:xfrm>
              <a:off x="5472" y="1632"/>
              <a:ext cx="73" cy="75"/>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62" name="Oval 38">
              <a:extLst>
                <a:ext uri="{FF2B5EF4-FFF2-40B4-BE49-F238E27FC236}">
                  <a16:creationId xmlns:a16="http://schemas.microsoft.com/office/drawing/2014/main" id="{518FF221-1067-39CF-5AA0-EE03B7AD27E9}"/>
                </a:ext>
              </a:extLst>
            </p:cNvPr>
            <p:cNvSpPr>
              <a:spLocks noChangeArrowheads="1"/>
            </p:cNvSpPr>
            <p:nvPr/>
          </p:nvSpPr>
          <p:spPr bwMode="auto">
            <a:xfrm>
              <a:off x="5248" y="1744"/>
              <a:ext cx="79" cy="80"/>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sp>
          <p:nvSpPr>
            <p:cNvPr id="1063" name="Oval 39">
              <a:extLst>
                <a:ext uri="{FF2B5EF4-FFF2-40B4-BE49-F238E27FC236}">
                  <a16:creationId xmlns:a16="http://schemas.microsoft.com/office/drawing/2014/main" id="{6749B81A-F22E-2397-9C0B-CB567B36A263}"/>
                </a:ext>
              </a:extLst>
            </p:cNvPr>
            <p:cNvSpPr>
              <a:spLocks noChangeArrowheads="1"/>
            </p:cNvSpPr>
            <p:nvPr/>
          </p:nvSpPr>
          <p:spPr bwMode="auto">
            <a:xfrm>
              <a:off x="5472" y="1744"/>
              <a:ext cx="73" cy="80"/>
            </a:xfrm>
            <a:prstGeom prst="ellipse">
              <a:avLst/>
            </a:prstGeom>
            <a:solidFill>
              <a:schemeClr val="folHlink"/>
            </a:solidFill>
            <a:ln>
              <a:noFill/>
            </a:ln>
          </p:spPr>
          <p:txBody>
            <a:bodyPr wrap="none" anchor="ct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anose="05000000000000000000" pitchFamily="2" charset="2"/>
                <a:buNone/>
                <a:defRPr/>
              </a:pPr>
              <a:endParaRPr lang="zh-CN" altLang="en-US"/>
            </a:p>
          </p:txBody>
        </p:sp>
      </p:grpSp>
    </p:spTree>
  </p:cSld>
  <p:clrMap bg1="lt1" tx1="dk1" bg2="lt2" tx2="dk2" accent1="accent1" accent2="accent2" accent3="accent3" accent4="accent4" accent5="accent5" accent6="accent6" hlink="hlink" folHlink="folHlink"/>
  <p:sldLayoutIdLst>
    <p:sldLayoutId id="2147483922"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Lst>
  <p:hf hdr="0" ftr="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4.jpeg"/><Relationship Id="rId5" Type="http://schemas.openxmlformats.org/officeDocument/2006/relationships/hyperlink" Target="http://www.answers.com/main/Record2?a=NR&amp;url=http://commons.wikimedia.org/wiki/Image:Frederick%20Sanger2.jpg" TargetMode="External"/><Relationship Id="rId4" Type="http://schemas.openxmlformats.org/officeDocument/2006/relationships/image" Target="../media/image23.jpeg"/></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slide" Target="slide60.xml"/><Relationship Id="rId5" Type="http://schemas.openxmlformats.org/officeDocument/2006/relationships/slide" Target="slide51.xml"/><Relationship Id="rId4" Type="http://schemas.openxmlformats.org/officeDocument/2006/relationships/slide" Target="slide6.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ncbi.nlm.nih.gov/"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hyperlink" Target="http://www.dxy.cn/" TargetMode="External"/><Relationship Id="rId5" Type="http://schemas.openxmlformats.org/officeDocument/2006/relationships/hyperlink" Target="http://www.bioon.com/" TargetMode="External"/><Relationship Id="rId4" Type="http://schemas.openxmlformats.org/officeDocument/2006/relationships/hyperlink" Target="http://www.cshprotocols.or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hyperlink" Target="http://www.cnbook365.com/searcha.php?author=&#65288;&#28595;&#65289;&#36763;&#26222;&#26862;%20%20&#20027;&#32534;&#65292;&#20309;&#22823;&#28548;%20%20&#20027;&#35793;" TargetMode="External"/><Relationship Id="rId7" Type="http://schemas.openxmlformats.org/officeDocument/2006/relationships/image" Target="../media/image40.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8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E8F8C3FA-CE26-305A-32D7-5F28954AE8FD}"/>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B645C4B-3081-E344-A1CA-46A48EF5619A}" type="datetime1">
              <a:rPr lang="zh-CN" altLang="en-US" sz="1000" smtClean="0"/>
              <a:pPr>
                <a:spcBef>
                  <a:spcPct val="0"/>
                </a:spcBef>
                <a:buClrTx/>
                <a:buSzTx/>
                <a:buFontTx/>
                <a:buNone/>
              </a:pPr>
              <a:t>2023/8/31</a:t>
            </a:fld>
            <a:endParaRPr lang="en-US" altLang="zh-CN" sz="1000"/>
          </a:p>
        </p:txBody>
      </p:sp>
      <p:sp>
        <p:nvSpPr>
          <p:cNvPr id="5123" name="Rectangle 7">
            <a:extLst>
              <a:ext uri="{FF2B5EF4-FFF2-40B4-BE49-F238E27FC236}">
                <a16:creationId xmlns:a16="http://schemas.microsoft.com/office/drawing/2014/main" id="{6F5F7BC3-8725-D4E5-58FD-6344D8BDF83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FC66955-3CDB-9A44-8BA1-B011FC0CDF10}" type="slidenum">
              <a:rPr lang="en-US" altLang="zh-CN" sz="1000" smtClean="0"/>
              <a:pPr>
                <a:spcBef>
                  <a:spcPct val="0"/>
                </a:spcBef>
                <a:buClrTx/>
                <a:buSzTx/>
                <a:buFontTx/>
                <a:buNone/>
              </a:pPr>
              <a:t>1</a:t>
            </a:fld>
            <a:endParaRPr lang="en-US" altLang="zh-CN" sz="1000"/>
          </a:p>
        </p:txBody>
      </p:sp>
      <p:sp>
        <p:nvSpPr>
          <p:cNvPr id="5124" name="Rectangle 2">
            <a:extLst>
              <a:ext uri="{FF2B5EF4-FFF2-40B4-BE49-F238E27FC236}">
                <a16:creationId xmlns:a16="http://schemas.microsoft.com/office/drawing/2014/main" id="{2F99843A-6D19-0C6B-F8A7-75FF1901B4D7}"/>
              </a:ext>
            </a:extLst>
          </p:cNvPr>
          <p:cNvSpPr>
            <a:spLocks noGrp="1" noChangeArrowheads="1"/>
          </p:cNvSpPr>
          <p:nvPr>
            <p:ph type="ctrTitle"/>
          </p:nvPr>
        </p:nvSpPr>
        <p:spPr>
          <a:xfrm>
            <a:off x="0" y="785813"/>
            <a:ext cx="8388350" cy="1628775"/>
          </a:xfrm>
        </p:spPr>
        <p:txBody>
          <a:bodyPr/>
          <a:lstStyle/>
          <a:p>
            <a:pPr algn="ctr" eaLnBrk="1" hangingPunct="1"/>
            <a:r>
              <a:rPr lang="zh-CN" altLang="en-US" sz="6000">
                <a:solidFill>
                  <a:srgbClr val="C00000"/>
                </a:solidFill>
                <a:ea typeface="隶书" pitchFamily="49" charset="-122"/>
              </a:rPr>
              <a:t>药学分子生物学</a:t>
            </a:r>
            <a:br>
              <a:rPr lang="zh-CN" altLang="en-US" sz="4400">
                <a:solidFill>
                  <a:srgbClr val="1AA29C"/>
                </a:solidFill>
              </a:rPr>
            </a:br>
            <a:r>
              <a:rPr lang="en-US" altLang="zh-CN" sz="2800">
                <a:solidFill>
                  <a:srgbClr val="1AA29C"/>
                </a:solidFill>
              </a:rPr>
              <a:t>Pharmaceutical Molecular Biology</a:t>
            </a:r>
            <a:endParaRPr lang="en-US" altLang="zh-CN" sz="4000">
              <a:solidFill>
                <a:srgbClr val="1AA29C"/>
              </a:solidFill>
            </a:endParaRPr>
          </a:p>
        </p:txBody>
      </p:sp>
      <p:sp>
        <p:nvSpPr>
          <p:cNvPr id="5125" name="Rectangle 3">
            <a:extLst>
              <a:ext uri="{FF2B5EF4-FFF2-40B4-BE49-F238E27FC236}">
                <a16:creationId xmlns:a16="http://schemas.microsoft.com/office/drawing/2014/main" id="{12A94F86-EA3D-21E5-37C4-50AD92B77AB4}"/>
              </a:ext>
            </a:extLst>
          </p:cNvPr>
          <p:cNvSpPr>
            <a:spLocks noGrp="1" noChangeArrowheads="1"/>
          </p:cNvSpPr>
          <p:nvPr>
            <p:ph type="subTitle" idx="1"/>
          </p:nvPr>
        </p:nvSpPr>
        <p:spPr>
          <a:xfrm>
            <a:off x="1143000" y="2857500"/>
            <a:ext cx="6248400" cy="1295400"/>
          </a:xfrm>
        </p:spPr>
        <p:txBody>
          <a:bodyPr/>
          <a:lstStyle/>
          <a:p>
            <a:pPr algn="ctr" eaLnBrk="1" hangingPunct="1"/>
            <a:r>
              <a:rPr lang="zh-CN" altLang="en-US" sz="4000" b="1">
                <a:solidFill>
                  <a:srgbClr val="0000FF"/>
                </a:solidFill>
                <a:latin typeface="黑体" panose="02010609060101010101" pitchFamily="49" charset="-122"/>
                <a:ea typeface="黑体" panose="02010609060101010101" pitchFamily="49" charset="-122"/>
              </a:rPr>
              <a:t>绪论（课程介绍）</a:t>
            </a:r>
            <a:br>
              <a:rPr lang="zh-CN" altLang="en-US" sz="3600" b="1">
                <a:solidFill>
                  <a:srgbClr val="0000FF"/>
                </a:solidFill>
                <a:latin typeface="黑体" panose="02010609060101010101" pitchFamily="49" charset="-122"/>
                <a:ea typeface="黑体" panose="02010609060101010101" pitchFamily="49" charset="-122"/>
              </a:rPr>
            </a:br>
            <a:r>
              <a:rPr lang="zh-CN" altLang="en-US" b="1">
                <a:solidFill>
                  <a:srgbClr val="0000FF"/>
                </a:solidFill>
              </a:rPr>
              <a:t>   </a:t>
            </a:r>
            <a:r>
              <a:rPr lang="en-US" altLang="zh-CN" b="1">
                <a:solidFill>
                  <a:srgbClr val="0000FF"/>
                </a:solidFill>
              </a:rPr>
              <a:t>Introduction</a:t>
            </a:r>
            <a:endParaRPr lang="en-US" altLang="zh-CN" sz="3600" b="1">
              <a:solidFill>
                <a:srgbClr val="0000FF"/>
              </a:solidFill>
            </a:endParaRPr>
          </a:p>
        </p:txBody>
      </p:sp>
      <p:sp>
        <p:nvSpPr>
          <p:cNvPr id="5126" name="Text Box 4">
            <a:extLst>
              <a:ext uri="{FF2B5EF4-FFF2-40B4-BE49-F238E27FC236}">
                <a16:creationId xmlns:a16="http://schemas.microsoft.com/office/drawing/2014/main" id="{D3190FCD-7B27-4A4D-47E0-664B73D03301}"/>
              </a:ext>
            </a:extLst>
          </p:cNvPr>
          <p:cNvSpPr txBox="1">
            <a:spLocks noChangeArrowheads="1"/>
          </p:cNvSpPr>
          <p:nvPr/>
        </p:nvSpPr>
        <p:spPr bwMode="auto">
          <a:xfrm>
            <a:off x="1357313" y="4572000"/>
            <a:ext cx="5738812"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itchFamily="2" charset="2"/>
              <a:buNone/>
            </a:pPr>
            <a:r>
              <a:rPr lang="zh-CN" altLang="en-US" sz="2800" b="1">
                <a:latin typeface="楷体_GB2312" panose="02010609030101010101" pitchFamily="49" charset="-122"/>
                <a:ea typeface="楷体_GB2312" panose="02010609030101010101" pitchFamily="49" charset="-122"/>
              </a:rPr>
              <a:t>         王红胜</a:t>
            </a:r>
            <a:r>
              <a:rPr lang="zh-CN" altLang="en-US" sz="2400" b="1">
                <a:solidFill>
                  <a:srgbClr val="003399"/>
                </a:solidFill>
                <a:ea typeface="楷体_GB2312" panose="02010609030101010101" pitchFamily="49" charset="-122"/>
              </a:rPr>
              <a:t>，教授</a:t>
            </a:r>
          </a:p>
          <a:p>
            <a:pPr eaLnBrk="1" hangingPunct="1">
              <a:spcBef>
                <a:spcPct val="20000"/>
              </a:spcBef>
              <a:buClr>
                <a:schemeClr val="tx2"/>
              </a:buClr>
              <a:buSzPct val="70000"/>
              <a:buFont typeface="Wingdings" pitchFamily="2" charset="2"/>
              <a:buNone/>
            </a:pPr>
            <a:r>
              <a:rPr lang="zh-CN" altLang="en-US" sz="2400" b="1">
                <a:solidFill>
                  <a:srgbClr val="003399"/>
                </a:solidFill>
                <a:ea typeface="楷体_GB2312" panose="02010609030101010101" pitchFamily="49" charset="-122"/>
              </a:rPr>
              <a:t>                 中山大学药学院</a:t>
            </a:r>
            <a:r>
              <a:rPr lang="en-US" altLang="zh-CN" sz="2400" b="1">
                <a:solidFill>
                  <a:srgbClr val="003399"/>
                </a:solidFill>
                <a:ea typeface="楷体_GB2312" panose="02010609030101010101" pitchFamily="49" charset="-122"/>
              </a:rPr>
              <a:t>212</a:t>
            </a:r>
          </a:p>
          <a:p>
            <a:pPr eaLnBrk="1" hangingPunct="1">
              <a:spcBef>
                <a:spcPct val="20000"/>
              </a:spcBef>
              <a:buClr>
                <a:schemeClr val="tx2"/>
              </a:buClr>
              <a:buSzPct val="70000"/>
              <a:buFont typeface="Wingdings" pitchFamily="2" charset="2"/>
              <a:buNone/>
            </a:pPr>
            <a:r>
              <a:rPr lang="en-US" altLang="zh-CN" sz="2400" b="1">
                <a:solidFill>
                  <a:srgbClr val="003399"/>
                </a:solidFill>
                <a:ea typeface="楷体_GB2312" panose="02010609030101010101" pitchFamily="49" charset="-122"/>
              </a:rPr>
              <a:t>               Tel:020-39943024</a:t>
            </a:r>
          </a:p>
          <a:p>
            <a:pPr eaLnBrk="1" hangingPunct="1">
              <a:spcBef>
                <a:spcPct val="20000"/>
              </a:spcBef>
              <a:buClr>
                <a:schemeClr val="tx2"/>
              </a:buClr>
              <a:buSzPct val="70000"/>
              <a:buFont typeface="Wingdings" pitchFamily="2" charset="2"/>
              <a:buNone/>
            </a:pPr>
            <a:r>
              <a:rPr lang="en-US" altLang="zh-CN" sz="2400" b="1">
                <a:solidFill>
                  <a:srgbClr val="003399"/>
                </a:solidFill>
                <a:ea typeface="楷体_GB2312" panose="02010609030101010101" pitchFamily="49" charset="-122"/>
              </a:rPr>
              <a:t>     Email: whongsh@mail.sysu.edu.cn</a:t>
            </a:r>
            <a:endParaRPr lang="zh-CN" altLang="en-US" sz="2400" b="1">
              <a:solidFill>
                <a:srgbClr val="003399"/>
              </a:solidFill>
              <a:ea typeface="楷体_GB2312" panose="02010609030101010101" pitchFamily="49" charset="-122"/>
            </a:endParaRPr>
          </a:p>
        </p:txBody>
      </p:sp>
    </p:spTree>
  </p:cSld>
  <p:clrMapOvr>
    <a:masterClrMapping/>
  </p:clrMapOvr>
  <p:transition>
    <p:cover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1">
            <a:extLst>
              <a:ext uri="{FF2B5EF4-FFF2-40B4-BE49-F238E27FC236}">
                <a16:creationId xmlns:a16="http://schemas.microsoft.com/office/drawing/2014/main" id="{25898F79-07C5-C136-0170-C4A317DA918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BC542848-C5D5-AD42-A4F3-AD029236CF3C}" type="datetime1">
              <a:rPr lang="zh-CN" altLang="en-US" sz="1000" smtClean="0"/>
              <a:pPr>
                <a:spcBef>
                  <a:spcPct val="0"/>
                </a:spcBef>
                <a:buClrTx/>
                <a:buSzTx/>
                <a:buFontTx/>
                <a:buNone/>
              </a:pPr>
              <a:t>2023/8/31</a:t>
            </a:fld>
            <a:endParaRPr lang="en-US" altLang="zh-CN" sz="1000"/>
          </a:p>
        </p:txBody>
      </p:sp>
      <p:sp>
        <p:nvSpPr>
          <p:cNvPr id="20483" name="灯片编号占位符 3">
            <a:extLst>
              <a:ext uri="{FF2B5EF4-FFF2-40B4-BE49-F238E27FC236}">
                <a16:creationId xmlns:a16="http://schemas.microsoft.com/office/drawing/2014/main" id="{69CD5C17-EC4E-3633-7F5E-297DCAC731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2546332-858A-3249-836B-173C5EDEDF8E}" type="slidenum">
              <a:rPr lang="en-US" altLang="zh-CN" sz="1000" smtClean="0"/>
              <a:pPr>
                <a:spcBef>
                  <a:spcPct val="0"/>
                </a:spcBef>
                <a:buClrTx/>
                <a:buSzTx/>
                <a:buFontTx/>
                <a:buNone/>
              </a:pPr>
              <a:t>10</a:t>
            </a:fld>
            <a:endParaRPr lang="en-US" altLang="zh-CN" sz="1000"/>
          </a:p>
        </p:txBody>
      </p:sp>
      <p:sp>
        <p:nvSpPr>
          <p:cNvPr id="20484" name="Rectangle 2">
            <a:extLst>
              <a:ext uri="{FF2B5EF4-FFF2-40B4-BE49-F238E27FC236}">
                <a16:creationId xmlns:a16="http://schemas.microsoft.com/office/drawing/2014/main" id="{F20F9B3C-8BB7-6779-9E0F-F6FF6ABC4BA4}"/>
              </a:ext>
            </a:extLst>
          </p:cNvPr>
          <p:cNvSpPr>
            <a:spLocks noChangeArrowheads="1"/>
          </p:cNvSpPr>
          <p:nvPr/>
        </p:nvSpPr>
        <p:spPr bwMode="auto">
          <a:xfrm>
            <a:off x="3995738" y="2921000"/>
            <a:ext cx="452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FF3300"/>
                </a:solidFill>
                <a:ea typeface="楷体_GB2312" panose="02010609030101010101" pitchFamily="49" charset="-122"/>
              </a:rPr>
              <a:t>    </a:t>
            </a:r>
            <a:endParaRPr lang="en-US" altLang="zh-CN" sz="2800" b="1">
              <a:ea typeface="楷体_GB2312" panose="02010609030101010101" pitchFamily="49" charset="-122"/>
            </a:endParaRPr>
          </a:p>
        </p:txBody>
      </p:sp>
      <p:sp>
        <p:nvSpPr>
          <p:cNvPr id="20485" name="Text Box 3">
            <a:extLst>
              <a:ext uri="{FF2B5EF4-FFF2-40B4-BE49-F238E27FC236}">
                <a16:creationId xmlns:a16="http://schemas.microsoft.com/office/drawing/2014/main" id="{4CD00F71-5701-71E7-32CB-4BE9F81A42C3}"/>
              </a:ext>
            </a:extLst>
          </p:cNvPr>
          <p:cNvSpPr txBox="1">
            <a:spLocks noChangeArrowheads="1"/>
          </p:cNvSpPr>
          <p:nvPr/>
        </p:nvSpPr>
        <p:spPr bwMode="auto">
          <a:xfrm>
            <a:off x="1066800" y="554038"/>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zh-CN" sz="2400">
              <a:latin typeface="Tahoma" panose="020B0604030504040204" pitchFamily="34" charset="0"/>
            </a:endParaRPr>
          </a:p>
        </p:txBody>
      </p:sp>
      <p:sp>
        <p:nvSpPr>
          <p:cNvPr id="20486" name="Text Box 4">
            <a:extLst>
              <a:ext uri="{FF2B5EF4-FFF2-40B4-BE49-F238E27FC236}">
                <a16:creationId xmlns:a16="http://schemas.microsoft.com/office/drawing/2014/main" id="{AC30DCFA-4B64-EF8B-7D6C-B8D87E0175C2}"/>
              </a:ext>
            </a:extLst>
          </p:cNvPr>
          <p:cNvSpPr txBox="1">
            <a:spLocks noChangeArrowheads="1"/>
          </p:cNvSpPr>
          <p:nvPr/>
        </p:nvSpPr>
        <p:spPr bwMode="auto">
          <a:xfrm>
            <a:off x="571500" y="1357313"/>
            <a:ext cx="7561263"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3600" b="1">
                <a:solidFill>
                  <a:srgbClr val="FF3300"/>
                </a:solidFill>
                <a:latin typeface="楷体_GB2312" panose="02010609030101010101" pitchFamily="49" charset="-122"/>
                <a:ea typeface="楷体_GB2312" panose="02010609030101010101" pitchFamily="49" charset="-122"/>
              </a:rPr>
              <a:t>   </a:t>
            </a:r>
            <a:r>
              <a:rPr lang="en-US" altLang="zh-CN" sz="3600" b="1">
                <a:solidFill>
                  <a:srgbClr val="C00000"/>
                </a:solidFill>
                <a:latin typeface="微软雅黑" panose="020B0503020204020204" pitchFamily="34" charset="-122"/>
                <a:ea typeface="微软雅黑" panose="020B0503020204020204" pitchFamily="34" charset="-122"/>
              </a:rPr>
              <a:t> </a:t>
            </a:r>
            <a:r>
              <a:rPr lang="zh-CN" altLang="en-US" sz="4000" b="1">
                <a:solidFill>
                  <a:srgbClr val="C00000"/>
                </a:solidFill>
                <a:latin typeface="微软雅黑" panose="020B0503020204020204" pitchFamily="34" charset="-122"/>
                <a:ea typeface="微软雅黑" panose="020B0503020204020204" pitchFamily="34" charset="-122"/>
              </a:rPr>
              <a:t>分子生物学</a:t>
            </a:r>
            <a:r>
              <a:rPr lang="en-US" altLang="zh-CN" sz="4000" b="1">
                <a:solidFill>
                  <a:srgbClr val="FF3300"/>
                </a:solidFill>
                <a:ea typeface="楷体_GB2312" panose="02010609030101010101" pitchFamily="49" charset="-122"/>
              </a:rPr>
              <a:t>——</a:t>
            </a:r>
            <a:r>
              <a:rPr lang="zh-CN" altLang="en-US" sz="4000" b="1">
                <a:solidFill>
                  <a:srgbClr val="0070C0"/>
                </a:solidFill>
                <a:latin typeface="微软雅黑" panose="020B0503020204020204" pitchFamily="34" charset="-122"/>
                <a:ea typeface="微软雅黑" panose="020B0503020204020204" pitchFamily="34" charset="-122"/>
              </a:rPr>
              <a:t>从分子水平研究生命现象及其规律的一门新兴学科。</a:t>
            </a:r>
          </a:p>
          <a:p>
            <a:pPr eaLnBrk="1" hangingPunct="1">
              <a:spcBef>
                <a:spcPct val="50000"/>
              </a:spcBef>
              <a:buClrTx/>
              <a:buSzTx/>
              <a:buFontTx/>
              <a:buNone/>
            </a:pPr>
            <a:r>
              <a:rPr lang="zh-CN" altLang="en-US" sz="4000" b="1">
                <a:latin typeface="楷体_GB2312" panose="02010609030101010101" pitchFamily="49" charset="-122"/>
                <a:ea typeface="楷体_GB2312" panose="02010609030101010101" pitchFamily="49" charset="-122"/>
              </a:rPr>
              <a:t>    它是生命科学中发展最快并且与其他学科广泛交叉和渗透的前沿领域。</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a:extLst>
              <a:ext uri="{FF2B5EF4-FFF2-40B4-BE49-F238E27FC236}">
                <a16:creationId xmlns:a16="http://schemas.microsoft.com/office/drawing/2014/main" id="{EFA98228-75F5-E275-5708-E01D01A5B3EC}"/>
              </a:ext>
            </a:extLst>
          </p:cNvPr>
          <p:cNvSpPr>
            <a:spLocks noGrp="1" noChangeArrowheads="1"/>
          </p:cNvSpPr>
          <p:nvPr>
            <p:ph idx="1"/>
          </p:nvPr>
        </p:nvSpPr>
        <p:spPr/>
        <p:txBody>
          <a:bodyPr/>
          <a:lstStyle/>
          <a:p>
            <a:r>
              <a:rPr lang="zh-CN" altLang="en-US" b="1">
                <a:solidFill>
                  <a:srgbClr val="003399"/>
                </a:solidFill>
                <a:latin typeface="微软雅黑" panose="020B0503020204020204" pitchFamily="34" charset="-122"/>
                <a:ea typeface="微软雅黑" panose="020B0503020204020204" pitchFamily="34" charset="-122"/>
              </a:rPr>
              <a:t>生物化学：</a:t>
            </a:r>
            <a:r>
              <a:rPr lang="zh-CN" altLang="en-US" b="1">
                <a:solidFill>
                  <a:srgbClr val="1AA29C"/>
                </a:solidFill>
                <a:latin typeface="微软雅黑" panose="020B0503020204020204" pitchFamily="34" charset="-122"/>
                <a:ea typeface="微软雅黑" panose="020B0503020204020204" pitchFamily="34" charset="-122"/>
              </a:rPr>
              <a:t>从化学的角度研究生命现象，着重研究生物体内各种生物分子的结构、转变与新陈代谢</a:t>
            </a:r>
            <a:endParaRPr lang="en-US" altLang="zh-CN" b="1">
              <a:solidFill>
                <a:srgbClr val="1AA29C"/>
              </a:solidFill>
              <a:latin typeface="微软雅黑" panose="020B0503020204020204" pitchFamily="34" charset="-122"/>
              <a:ea typeface="微软雅黑" panose="020B0503020204020204" pitchFamily="34" charset="-122"/>
            </a:endParaRPr>
          </a:p>
          <a:p>
            <a:endParaRPr lang="en-US" altLang="zh-CN" b="1">
              <a:solidFill>
                <a:srgbClr val="003399"/>
              </a:solidFill>
              <a:latin typeface="微软雅黑" panose="020B0503020204020204" pitchFamily="34" charset="-122"/>
              <a:ea typeface="微软雅黑" panose="020B0503020204020204" pitchFamily="34" charset="-122"/>
            </a:endParaRPr>
          </a:p>
          <a:p>
            <a:r>
              <a:rPr lang="zh-CN" altLang="en-US" b="1">
                <a:solidFill>
                  <a:srgbClr val="003399"/>
                </a:solidFill>
                <a:latin typeface="微软雅黑" panose="020B0503020204020204" pitchFamily="34" charset="-122"/>
                <a:ea typeface="微软雅黑" panose="020B0503020204020204" pitchFamily="34" charset="-122"/>
              </a:rPr>
              <a:t>分子生物学：</a:t>
            </a:r>
            <a:r>
              <a:rPr lang="zh-CN" altLang="en-US" b="1">
                <a:solidFill>
                  <a:srgbClr val="1AA29C"/>
                </a:solidFill>
                <a:latin typeface="微软雅黑" panose="020B0503020204020204" pitchFamily="34" charset="-122"/>
                <a:ea typeface="微软雅黑" panose="020B0503020204020204" pitchFamily="34" charset="-122"/>
              </a:rPr>
              <a:t>着重阐明生命的本质，主要研究生物大分子核酸与蛋白质的结构与功能、生命信息的传递和调控</a:t>
            </a:r>
          </a:p>
        </p:txBody>
      </p:sp>
      <p:sp>
        <p:nvSpPr>
          <p:cNvPr id="22531" name="日期占位符 3">
            <a:extLst>
              <a:ext uri="{FF2B5EF4-FFF2-40B4-BE49-F238E27FC236}">
                <a16:creationId xmlns:a16="http://schemas.microsoft.com/office/drawing/2014/main" id="{2F879BD9-8431-688E-37A2-93359A838E1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788E63C3-E385-3C4B-9C19-F7709A565001}" type="datetime1">
              <a:rPr lang="zh-CN" altLang="en-US" sz="1000" smtClean="0"/>
              <a:pPr/>
              <a:t>2023/8/31</a:t>
            </a:fld>
            <a:endParaRPr lang="en-US" altLang="zh-CN" sz="1000"/>
          </a:p>
        </p:txBody>
      </p:sp>
      <p:sp>
        <p:nvSpPr>
          <p:cNvPr id="22532" name="灯片编号占位符 4">
            <a:extLst>
              <a:ext uri="{FF2B5EF4-FFF2-40B4-BE49-F238E27FC236}">
                <a16:creationId xmlns:a16="http://schemas.microsoft.com/office/drawing/2014/main" id="{94E42195-F15D-D063-51E3-4A16B31D53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4B12AA0E-ECEA-4947-B02C-072B830B128A}" type="slidenum">
              <a:rPr lang="en-US" altLang="zh-CN" sz="1000" smtClean="0"/>
              <a:pPr/>
              <a:t>11</a:t>
            </a:fld>
            <a:endParaRPr lang="en-US" altLang="zh-CN" sz="1000"/>
          </a:p>
        </p:txBody>
      </p:sp>
      <p:sp>
        <p:nvSpPr>
          <p:cNvPr id="22533" name="文本框 5">
            <a:extLst>
              <a:ext uri="{FF2B5EF4-FFF2-40B4-BE49-F238E27FC236}">
                <a16:creationId xmlns:a16="http://schemas.microsoft.com/office/drawing/2014/main" id="{90F3C857-68F4-0386-19EC-A4D5E768E75F}"/>
              </a:ext>
            </a:extLst>
          </p:cNvPr>
          <p:cNvSpPr txBox="1">
            <a:spLocks noChangeArrowheads="1"/>
          </p:cNvSpPr>
          <p:nvPr/>
        </p:nvSpPr>
        <p:spPr bwMode="auto">
          <a:xfrm>
            <a:off x="1258888" y="749300"/>
            <a:ext cx="6229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r>
              <a:rPr lang="zh-CN" altLang="en-US" sz="3200" b="1">
                <a:solidFill>
                  <a:srgbClr val="C00000"/>
                </a:solidFill>
                <a:latin typeface="微软雅黑" panose="020B0503020204020204" pitchFamily="34" charset="-122"/>
                <a:ea typeface="微软雅黑" panose="020B0503020204020204" pitchFamily="34" charset="-122"/>
              </a:rPr>
              <a:t>分子生物学与生物化学</a:t>
            </a:r>
          </a:p>
        </p:txBody>
      </p:sp>
      <p:pic>
        <p:nvPicPr>
          <p:cNvPr id="22534" name="图片 6">
            <a:extLst>
              <a:ext uri="{FF2B5EF4-FFF2-40B4-BE49-F238E27FC236}">
                <a16:creationId xmlns:a16="http://schemas.microsoft.com/office/drawing/2014/main" id="{8A39EBCE-10CE-0A62-5C35-AAC50A471F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49275"/>
            <a:ext cx="10191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a:extLst>
              <a:ext uri="{FF2B5EF4-FFF2-40B4-BE49-F238E27FC236}">
                <a16:creationId xmlns:a16="http://schemas.microsoft.com/office/drawing/2014/main" id="{FC8BA216-5BB2-30ED-7333-85CD6A69AFB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B9B8FC8-E0D3-284C-9374-B9E400AFCCAA}" type="datetime1">
              <a:rPr lang="zh-CN" altLang="en-US" sz="1000" smtClean="0"/>
              <a:pPr>
                <a:spcBef>
                  <a:spcPct val="0"/>
                </a:spcBef>
                <a:buClrTx/>
                <a:buSzTx/>
                <a:buFontTx/>
                <a:buNone/>
              </a:pPr>
              <a:t>2023/8/31</a:t>
            </a:fld>
            <a:endParaRPr lang="en-US" altLang="zh-CN" sz="1000"/>
          </a:p>
        </p:txBody>
      </p:sp>
      <p:sp>
        <p:nvSpPr>
          <p:cNvPr id="23555" name="灯片编号占位符 5">
            <a:extLst>
              <a:ext uri="{FF2B5EF4-FFF2-40B4-BE49-F238E27FC236}">
                <a16:creationId xmlns:a16="http://schemas.microsoft.com/office/drawing/2014/main" id="{B5B9BA91-F55C-F02C-C59D-718B76C927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424618C-1440-304A-88E8-173246F01D77}" type="slidenum">
              <a:rPr lang="en-US" altLang="zh-CN" sz="1000" smtClean="0"/>
              <a:pPr>
                <a:spcBef>
                  <a:spcPct val="0"/>
                </a:spcBef>
                <a:buClrTx/>
                <a:buSzTx/>
                <a:buFontTx/>
                <a:buNone/>
              </a:pPr>
              <a:t>12</a:t>
            </a:fld>
            <a:endParaRPr lang="en-US" altLang="zh-CN" sz="1000"/>
          </a:p>
        </p:txBody>
      </p:sp>
      <p:sp>
        <p:nvSpPr>
          <p:cNvPr id="23556" name="Text Box 4">
            <a:extLst>
              <a:ext uri="{FF2B5EF4-FFF2-40B4-BE49-F238E27FC236}">
                <a16:creationId xmlns:a16="http://schemas.microsoft.com/office/drawing/2014/main" id="{2FBCCBEC-AFCA-3B8F-6531-C2C470ECF11F}"/>
              </a:ext>
            </a:extLst>
          </p:cNvPr>
          <p:cNvSpPr>
            <a:spLocks noGrp="1" noChangeArrowheads="1"/>
          </p:cNvSpPr>
          <p:nvPr>
            <p:ph type="body" idx="1"/>
          </p:nvPr>
        </p:nvSpPr>
        <p:spPr>
          <a:xfrm>
            <a:off x="323850" y="765175"/>
            <a:ext cx="7858125" cy="3868738"/>
          </a:xfrm>
        </p:spPr>
        <p:txBody>
          <a:bodyPr/>
          <a:lstStyle/>
          <a:p>
            <a:pPr eaLnBrk="1" hangingPunct="1">
              <a:lnSpc>
                <a:spcPct val="150000"/>
              </a:lnSpc>
              <a:spcBef>
                <a:spcPct val="50000"/>
              </a:spcBef>
              <a:buClrTx/>
              <a:buSzTx/>
              <a:buFontTx/>
              <a:buNone/>
            </a:pPr>
            <a:r>
              <a:rPr lang="zh-CN" altLang="en-US" sz="3200" b="1">
                <a:solidFill>
                  <a:srgbClr val="C00000"/>
                </a:solidFill>
                <a:latin typeface="微软雅黑" panose="020B0503020204020204" pitchFamily="34" charset="-122"/>
                <a:ea typeface="微软雅黑" panose="020B0503020204020204" pitchFamily="34" charset="-122"/>
              </a:rPr>
              <a:t>分子生物学</a:t>
            </a:r>
            <a:r>
              <a:rPr lang="en-US" altLang="zh-CN" sz="3200" b="1">
                <a:solidFill>
                  <a:srgbClr val="C00000"/>
                </a:solidFill>
                <a:latin typeface="微软雅黑" panose="020B0503020204020204" pitchFamily="34" charset="-122"/>
                <a:ea typeface="微软雅黑" panose="020B0503020204020204" pitchFamily="34" charset="-122"/>
              </a:rPr>
              <a:t>: </a:t>
            </a:r>
            <a:r>
              <a:rPr lang="zh-CN" altLang="en-US" sz="3200" b="1" u="sng">
                <a:solidFill>
                  <a:srgbClr val="0000FF"/>
                </a:solidFill>
                <a:latin typeface="微软雅黑" panose="020B0503020204020204" pitchFamily="34" charset="-122"/>
                <a:ea typeface="微软雅黑" panose="020B0503020204020204" pitchFamily="34" charset="-122"/>
              </a:rPr>
              <a:t>更加微观</a:t>
            </a:r>
            <a:r>
              <a:rPr lang="zh-CN" altLang="en-US" sz="3200" b="1">
                <a:solidFill>
                  <a:srgbClr val="C00000"/>
                </a:solidFill>
                <a:latin typeface="微软雅黑" panose="020B0503020204020204" pitchFamily="34" charset="-122"/>
                <a:ea typeface="微软雅黑" panose="020B0503020204020204" pitchFamily="34" charset="-122"/>
              </a:rPr>
              <a:t>的角度研究生命现象</a:t>
            </a:r>
            <a:endParaRPr lang="en-US" altLang="zh-CN" sz="3200" b="1">
              <a:solidFill>
                <a:srgbClr val="C00000"/>
              </a:solidFill>
              <a:latin typeface="微软雅黑" panose="020B0503020204020204" pitchFamily="34" charset="-122"/>
              <a:ea typeface="微软雅黑" panose="020B0503020204020204" pitchFamily="34" charset="-122"/>
            </a:endParaRPr>
          </a:p>
          <a:p>
            <a:pPr eaLnBrk="1" hangingPunct="1">
              <a:lnSpc>
                <a:spcPct val="150000"/>
              </a:lnSpc>
              <a:spcBef>
                <a:spcPct val="50000"/>
              </a:spcBef>
              <a:buClrTx/>
              <a:buSzTx/>
              <a:buFontTx/>
              <a:buNone/>
            </a:pPr>
            <a:r>
              <a:rPr lang="zh-CN" altLang="en-US" sz="3200">
                <a:latin typeface="黑体" panose="02010609060101010101" pitchFamily="49" charset="-122"/>
                <a:ea typeface="黑体" panose="02010609060101010101" pitchFamily="49" charset="-122"/>
              </a:rPr>
              <a:t>      </a:t>
            </a:r>
            <a:r>
              <a:rPr lang="zh-CN" altLang="en-US" sz="2800" b="1">
                <a:solidFill>
                  <a:srgbClr val="003399"/>
                </a:solidFill>
                <a:latin typeface="微软雅黑" panose="020B0503020204020204" pitchFamily="34" charset="-122"/>
                <a:ea typeface="微软雅黑" panose="020B0503020204020204" pitchFamily="34" charset="-122"/>
              </a:rPr>
              <a:t>探讨了有关</a:t>
            </a:r>
            <a:r>
              <a:rPr lang="zh-CN" altLang="en-US" sz="2800" b="1">
                <a:solidFill>
                  <a:srgbClr val="FF0000"/>
                </a:solidFill>
                <a:latin typeface="微软雅黑" panose="020B0503020204020204" pitchFamily="34" charset="-122"/>
                <a:ea typeface="微软雅黑" panose="020B0503020204020204" pitchFamily="34" charset="-122"/>
              </a:rPr>
              <a:t>基因表达</a:t>
            </a:r>
            <a:r>
              <a:rPr lang="zh-CN" altLang="en-US" sz="2800" b="1">
                <a:solidFill>
                  <a:srgbClr val="003399"/>
                </a:solidFill>
                <a:latin typeface="微软雅黑" panose="020B0503020204020204" pitchFamily="34" charset="-122"/>
                <a:ea typeface="微软雅黑" panose="020B0503020204020204" pitchFamily="34" charset="-122"/>
              </a:rPr>
              <a:t>和</a:t>
            </a:r>
            <a:r>
              <a:rPr lang="zh-CN" altLang="en-US" sz="2800" b="1">
                <a:solidFill>
                  <a:srgbClr val="FF0000"/>
                </a:solidFill>
                <a:latin typeface="微软雅黑" panose="020B0503020204020204" pitchFamily="34" charset="-122"/>
                <a:ea typeface="微软雅黑" panose="020B0503020204020204" pitchFamily="34" charset="-122"/>
              </a:rPr>
              <a:t>细胞发育和分化的调控的分子机制</a:t>
            </a:r>
            <a:r>
              <a:rPr lang="en-US" altLang="zh-CN" sz="2800" b="1">
                <a:solidFill>
                  <a:srgbClr val="003399"/>
                </a:solidFill>
                <a:latin typeface="微软雅黑" panose="020B0503020204020204" pitchFamily="34" charset="-122"/>
                <a:ea typeface="微软雅黑" panose="020B0503020204020204" pitchFamily="34" charset="-122"/>
              </a:rPr>
              <a:t>,</a:t>
            </a:r>
            <a:r>
              <a:rPr lang="zh-CN" altLang="en-US" sz="2800" b="1">
                <a:solidFill>
                  <a:srgbClr val="003399"/>
                </a:solidFill>
                <a:latin typeface="微软雅黑" panose="020B0503020204020204" pitchFamily="34" charset="-122"/>
                <a:ea typeface="微软雅黑" panose="020B0503020204020204" pitchFamily="34" charset="-122"/>
              </a:rPr>
              <a:t>以及阐明</a:t>
            </a:r>
            <a:r>
              <a:rPr lang="zh-CN" altLang="en-US" sz="2800" b="1" u="sng">
                <a:solidFill>
                  <a:srgbClr val="003399"/>
                </a:solidFill>
                <a:latin typeface="微软雅黑" panose="020B0503020204020204" pitchFamily="34" charset="-122"/>
                <a:ea typeface="微软雅黑" panose="020B0503020204020204" pitchFamily="34" charset="-122"/>
              </a:rPr>
              <a:t>生物分子间相互识别</a:t>
            </a:r>
            <a:r>
              <a:rPr lang="zh-CN" altLang="en-US" sz="2800" b="1">
                <a:solidFill>
                  <a:srgbClr val="003399"/>
                </a:solidFill>
                <a:latin typeface="微软雅黑" panose="020B0503020204020204" pitchFamily="34" charset="-122"/>
                <a:ea typeface="微软雅黑" panose="020B0503020204020204" pitchFamily="34" charset="-122"/>
              </a:rPr>
              <a:t>、</a:t>
            </a:r>
            <a:r>
              <a:rPr lang="zh-CN" altLang="en-US" sz="2800" b="1" u="sng">
                <a:solidFill>
                  <a:srgbClr val="003399"/>
                </a:solidFill>
                <a:latin typeface="微软雅黑" panose="020B0503020204020204" pitchFamily="34" charset="-122"/>
                <a:ea typeface="微软雅黑" panose="020B0503020204020204" pitchFamily="34" charset="-122"/>
              </a:rPr>
              <a:t>相互作用</a:t>
            </a:r>
            <a:r>
              <a:rPr lang="zh-CN" altLang="en-US" sz="2800" b="1">
                <a:solidFill>
                  <a:srgbClr val="003399"/>
                </a:solidFill>
                <a:latin typeface="微软雅黑" panose="020B0503020204020204" pitchFamily="34" charset="-122"/>
                <a:ea typeface="微软雅黑" panose="020B0503020204020204" pitchFamily="34" charset="-122"/>
              </a:rPr>
              <a:t>和</a:t>
            </a:r>
            <a:r>
              <a:rPr lang="zh-CN" altLang="en-US" sz="2800" b="1" u="sng">
                <a:solidFill>
                  <a:srgbClr val="003399"/>
                </a:solidFill>
                <a:latin typeface="微软雅黑" panose="020B0503020204020204" pitchFamily="34" charset="-122"/>
                <a:ea typeface="微软雅黑" panose="020B0503020204020204" pitchFamily="34" charset="-122"/>
              </a:rPr>
              <a:t>信号转导的基本原理</a:t>
            </a:r>
            <a:r>
              <a:rPr lang="zh-CN" altLang="en-US" sz="2800" b="1">
                <a:solidFill>
                  <a:srgbClr val="003399"/>
                </a:solidFill>
                <a:latin typeface="微软雅黑" panose="020B0503020204020204" pitchFamily="34" charset="-122"/>
                <a:ea typeface="微软雅黑" panose="020B0503020204020204" pitchFamily="34" charset="-122"/>
              </a:rPr>
              <a:t>等一系列问题。</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1">
            <a:extLst>
              <a:ext uri="{FF2B5EF4-FFF2-40B4-BE49-F238E27FC236}">
                <a16:creationId xmlns:a16="http://schemas.microsoft.com/office/drawing/2014/main" id="{ECDCDAD1-8608-BBC5-4808-F5E7D01393D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904408B-10B3-5242-BB02-709E6CFEEB20}" type="datetime1">
              <a:rPr lang="zh-CN" altLang="en-US" sz="1000" smtClean="0"/>
              <a:pPr>
                <a:spcBef>
                  <a:spcPct val="0"/>
                </a:spcBef>
                <a:buClrTx/>
                <a:buSzTx/>
                <a:buFontTx/>
                <a:buNone/>
              </a:pPr>
              <a:t>2023/8/31</a:t>
            </a:fld>
            <a:endParaRPr lang="en-US" altLang="zh-CN" sz="1000"/>
          </a:p>
        </p:txBody>
      </p:sp>
      <p:sp>
        <p:nvSpPr>
          <p:cNvPr id="25603" name="灯片编号占位符 3">
            <a:extLst>
              <a:ext uri="{FF2B5EF4-FFF2-40B4-BE49-F238E27FC236}">
                <a16:creationId xmlns:a16="http://schemas.microsoft.com/office/drawing/2014/main" id="{9298CCDF-DBC2-1517-07F6-4F8A27A9C3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995447D-ED89-D043-A813-0D4ABC34747F}" type="slidenum">
              <a:rPr lang="en-US" altLang="zh-CN" sz="1000" smtClean="0"/>
              <a:pPr>
                <a:spcBef>
                  <a:spcPct val="0"/>
                </a:spcBef>
                <a:buClrTx/>
                <a:buSzTx/>
                <a:buFontTx/>
                <a:buNone/>
              </a:pPr>
              <a:t>13</a:t>
            </a:fld>
            <a:endParaRPr lang="en-US" altLang="zh-CN" sz="1000"/>
          </a:p>
        </p:txBody>
      </p:sp>
      <p:sp>
        <p:nvSpPr>
          <p:cNvPr id="577538" name="Rectangle 2">
            <a:extLst>
              <a:ext uri="{FF2B5EF4-FFF2-40B4-BE49-F238E27FC236}">
                <a16:creationId xmlns:a16="http://schemas.microsoft.com/office/drawing/2014/main" id="{AFAC7754-4B7F-636F-4804-F562C798E62D}"/>
              </a:ext>
            </a:extLst>
          </p:cNvPr>
          <p:cNvSpPr>
            <a:spLocks noChangeArrowheads="1"/>
          </p:cNvSpPr>
          <p:nvPr/>
        </p:nvSpPr>
        <p:spPr bwMode="auto">
          <a:xfrm>
            <a:off x="468313" y="2133600"/>
            <a:ext cx="792162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3600" b="1">
                <a:latin typeface="楷体_GB2312" panose="02010609030101010101" pitchFamily="49" charset="-122"/>
                <a:ea typeface="楷体_GB2312" panose="02010609030101010101" pitchFamily="49" charset="-122"/>
              </a:rPr>
              <a:t>    </a:t>
            </a:r>
            <a:r>
              <a:rPr lang="en-US" altLang="zh-CN" sz="3600" b="1">
                <a:ea typeface="楷体_GB2312" panose="02010609030101010101" pitchFamily="49" charset="-122"/>
              </a:rPr>
              <a:t>1950</a:t>
            </a:r>
            <a:r>
              <a:rPr lang="zh-CN" altLang="en-US" sz="3600" b="1">
                <a:ea typeface="楷体_GB2312" panose="02010609030101010101" pitchFamily="49" charset="-122"/>
              </a:rPr>
              <a:t>年，</a:t>
            </a:r>
            <a:r>
              <a:rPr lang="en-US" altLang="zh-CN" sz="3600" b="1">
                <a:ea typeface="楷体_GB2312" panose="02010609030101010101" pitchFamily="49" charset="-122"/>
              </a:rPr>
              <a:t>Astbury</a:t>
            </a:r>
            <a:r>
              <a:rPr lang="zh-CN" altLang="en-US" sz="3600" b="1">
                <a:ea typeface="楷体_GB2312" panose="02010609030101010101" pitchFamily="49" charset="-122"/>
              </a:rPr>
              <a:t>在一次讲演中首先使用 “</a:t>
            </a:r>
            <a:r>
              <a:rPr lang="zh-CN" altLang="en-US" sz="3600" b="1">
                <a:solidFill>
                  <a:srgbClr val="FF3300"/>
                </a:solidFill>
                <a:ea typeface="楷体_GB2312" panose="02010609030101010101" pitchFamily="49" charset="-122"/>
              </a:rPr>
              <a:t>分子生物学</a:t>
            </a:r>
            <a:r>
              <a:rPr lang="zh-CN" altLang="en-US" sz="3600" b="1">
                <a:ea typeface="楷体_GB2312" panose="02010609030101010101" pitchFamily="49" charset="-122"/>
              </a:rPr>
              <a:t>”这一术语</a:t>
            </a:r>
            <a:r>
              <a:rPr lang="en-US" altLang="zh-CN" sz="3600" b="1">
                <a:ea typeface="楷体_GB2312" panose="02010609030101010101" pitchFamily="49" charset="-122"/>
              </a:rPr>
              <a:t>, </a:t>
            </a:r>
            <a:r>
              <a:rPr lang="zh-CN" altLang="en-US" sz="3600" b="1">
                <a:ea typeface="楷体_GB2312" panose="02010609030101010101" pitchFamily="49" charset="-122"/>
              </a:rPr>
              <a:t>用以说明它是研究生物大分子的化学和物理学结构。     </a:t>
            </a:r>
          </a:p>
        </p:txBody>
      </p:sp>
      <p:sp>
        <p:nvSpPr>
          <p:cNvPr id="25605" name="Rectangle 4">
            <a:extLst>
              <a:ext uri="{FF2B5EF4-FFF2-40B4-BE49-F238E27FC236}">
                <a16:creationId xmlns:a16="http://schemas.microsoft.com/office/drawing/2014/main" id="{DD334636-4646-7A17-DB32-8AB8D9EB6BB8}"/>
              </a:ext>
            </a:extLst>
          </p:cNvPr>
          <p:cNvSpPr>
            <a:spLocks noChangeArrowheads="1"/>
          </p:cNvSpPr>
          <p:nvPr/>
        </p:nvSpPr>
        <p:spPr bwMode="auto">
          <a:xfrm>
            <a:off x="611188" y="765175"/>
            <a:ext cx="5543550" cy="647700"/>
          </a:xfrm>
          <a:prstGeom prst="rect">
            <a:avLst/>
          </a:prstGeom>
          <a:solidFill>
            <a:schemeClr val="folHlink"/>
          </a:solidFill>
          <a:ln w="38100">
            <a:solidFill>
              <a:schemeClr val="bg1"/>
            </a:solidFill>
            <a:miter lim="800000"/>
            <a:headEnd/>
            <a:tailEnd/>
          </a:ln>
        </p:spPr>
        <p:txBody>
          <a:bodyPr anchor="b"/>
          <a:lstStyle>
            <a:lvl1pPr marL="1117600" indent="-11176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4000" b="1">
                <a:solidFill>
                  <a:srgbClr val="E81F1A"/>
                </a:solidFill>
                <a:ea typeface="隶书" pitchFamily="49" charset="-122"/>
              </a:rPr>
              <a:t>现代分子生物学的建立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77538"/>
                                        </p:tgtEl>
                                        <p:attrNameLst>
                                          <p:attrName>style.visibility</p:attrName>
                                        </p:attrNameLst>
                                      </p:cBhvr>
                                      <p:to>
                                        <p:strVal val="visible"/>
                                      </p:to>
                                    </p:set>
                                    <p:animEffect transition="in" filter="box(in)">
                                      <p:cBhvr>
                                        <p:cTn id="7" dur="500"/>
                                        <p:tgtEl>
                                          <p:spTgt spid="577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1">
            <a:extLst>
              <a:ext uri="{FF2B5EF4-FFF2-40B4-BE49-F238E27FC236}">
                <a16:creationId xmlns:a16="http://schemas.microsoft.com/office/drawing/2014/main" id="{FF34A524-E29E-4965-9730-6A493BAC622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72481F3-3ECF-2D49-BD01-305CF3CD3B23}" type="datetime1">
              <a:rPr lang="zh-CN" altLang="en-US" sz="1000" smtClean="0"/>
              <a:pPr>
                <a:spcBef>
                  <a:spcPct val="0"/>
                </a:spcBef>
                <a:buClrTx/>
                <a:buSzTx/>
                <a:buFontTx/>
                <a:buNone/>
              </a:pPr>
              <a:t>2023/8/31</a:t>
            </a:fld>
            <a:endParaRPr lang="en-US" altLang="zh-CN" sz="1000"/>
          </a:p>
        </p:txBody>
      </p:sp>
      <p:sp>
        <p:nvSpPr>
          <p:cNvPr id="27651" name="灯片编号占位符 3">
            <a:extLst>
              <a:ext uri="{FF2B5EF4-FFF2-40B4-BE49-F238E27FC236}">
                <a16:creationId xmlns:a16="http://schemas.microsoft.com/office/drawing/2014/main" id="{F09110C4-4CC8-267F-DE97-FB6D46FF76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81C3FD9-C932-014B-B224-8E76E4835B33}" type="slidenum">
              <a:rPr lang="en-US" altLang="zh-CN" sz="1000" smtClean="0"/>
              <a:pPr>
                <a:spcBef>
                  <a:spcPct val="0"/>
                </a:spcBef>
                <a:buClrTx/>
                <a:buSzTx/>
                <a:buFontTx/>
                <a:buNone/>
              </a:pPr>
              <a:t>14</a:t>
            </a:fld>
            <a:endParaRPr lang="en-US" altLang="zh-CN" sz="1000"/>
          </a:p>
        </p:txBody>
      </p:sp>
      <p:pic>
        <p:nvPicPr>
          <p:cNvPr id="27652" name="Picture 5" descr="image009">
            <a:extLst>
              <a:ext uri="{FF2B5EF4-FFF2-40B4-BE49-F238E27FC236}">
                <a16:creationId xmlns:a16="http://schemas.microsoft.com/office/drawing/2014/main" id="{BA4B2FDE-B8ED-5604-1F99-9B211BE2E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1268413"/>
            <a:ext cx="3168650" cy="3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7">
            <a:extLst>
              <a:ext uri="{FF2B5EF4-FFF2-40B4-BE49-F238E27FC236}">
                <a16:creationId xmlns:a16="http://schemas.microsoft.com/office/drawing/2014/main" id="{86C15C16-11FC-331D-C42A-FB1968F5FE6A}"/>
              </a:ext>
            </a:extLst>
          </p:cNvPr>
          <p:cNvSpPr>
            <a:spLocks noChangeArrowheads="1"/>
          </p:cNvSpPr>
          <p:nvPr/>
        </p:nvSpPr>
        <p:spPr bwMode="auto">
          <a:xfrm>
            <a:off x="4716463" y="4941888"/>
            <a:ext cx="26225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en-US" altLang="zh-CN" sz="2400">
                <a:latin typeface="楷体_GB2312" panose="02010609030101010101" pitchFamily="49" charset="-122"/>
                <a:ea typeface="楷体_GB2312" panose="02010609030101010101" pitchFamily="49" charset="-122"/>
              </a:rPr>
              <a:t>DNA</a:t>
            </a:r>
            <a:r>
              <a:rPr lang="zh-CN" altLang="en-US" sz="2400">
                <a:latin typeface="楷体_GB2312" panose="02010609030101010101" pitchFamily="49" charset="-122"/>
                <a:ea typeface="楷体_GB2312" panose="02010609030101010101" pitchFamily="49" charset="-122"/>
              </a:rPr>
              <a:t>的</a:t>
            </a:r>
            <a:r>
              <a:rPr lang="en-US" altLang="zh-CN" sz="2400">
                <a:latin typeface="楷体_GB2312" panose="02010609030101010101" pitchFamily="49" charset="-122"/>
                <a:ea typeface="楷体_GB2312" panose="02010609030101010101" pitchFamily="49" charset="-122"/>
              </a:rPr>
              <a:t>X</a:t>
            </a:r>
            <a:r>
              <a:rPr lang="zh-CN" altLang="en-US" sz="2400">
                <a:latin typeface="楷体_GB2312" panose="02010609030101010101" pitchFamily="49" charset="-122"/>
                <a:ea typeface="楷体_GB2312" panose="02010609030101010101" pitchFamily="49" charset="-122"/>
              </a:rPr>
              <a:t>光衍射照片</a:t>
            </a:r>
          </a:p>
          <a:p>
            <a:pPr eaLnBrk="1" hangingPunct="1">
              <a:buFont typeface="Wingdings" pitchFamily="2" charset="2"/>
              <a:buNone/>
            </a:pPr>
            <a:r>
              <a:rPr lang="en-US" altLang="zh-CN" sz="2400">
                <a:latin typeface="楷体_GB2312" panose="02010609030101010101" pitchFamily="49" charset="-122"/>
                <a:ea typeface="楷体_GB2312" panose="02010609030101010101" pitchFamily="49" charset="-122"/>
              </a:rPr>
              <a:t>1952</a:t>
            </a:r>
            <a:r>
              <a:rPr lang="zh-CN" altLang="en-US" sz="2400">
                <a:latin typeface="楷体_GB2312" panose="02010609030101010101" pitchFamily="49" charset="-122"/>
                <a:ea typeface="楷体_GB2312" panose="02010609030101010101" pitchFamily="49" charset="-122"/>
              </a:rPr>
              <a:t>年</a:t>
            </a:r>
            <a:r>
              <a:rPr lang="en-US" altLang="zh-CN" sz="2400">
                <a:latin typeface="楷体_GB2312" panose="02010609030101010101" pitchFamily="49" charset="-122"/>
                <a:ea typeface="楷体_GB2312" panose="02010609030101010101" pitchFamily="49" charset="-122"/>
              </a:rPr>
              <a:t>5</a:t>
            </a:r>
            <a:r>
              <a:rPr lang="zh-CN" altLang="en-US" sz="2400">
                <a:latin typeface="楷体_GB2312" panose="02010609030101010101" pitchFamily="49" charset="-122"/>
                <a:ea typeface="楷体_GB2312" panose="02010609030101010101" pitchFamily="49" charset="-122"/>
              </a:rPr>
              <a:t>月拍摄</a:t>
            </a:r>
          </a:p>
        </p:txBody>
      </p:sp>
      <p:pic>
        <p:nvPicPr>
          <p:cNvPr id="27654" name="Picture 11" descr="20070419185401781">
            <a:extLst>
              <a:ext uri="{FF2B5EF4-FFF2-40B4-BE49-F238E27FC236}">
                <a16:creationId xmlns:a16="http://schemas.microsoft.com/office/drawing/2014/main" id="{B3BD413A-1ECD-DF82-B603-D13A1689F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628775"/>
            <a:ext cx="2103437"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Rectangle 12">
            <a:extLst>
              <a:ext uri="{FF2B5EF4-FFF2-40B4-BE49-F238E27FC236}">
                <a16:creationId xmlns:a16="http://schemas.microsoft.com/office/drawing/2014/main" id="{064914FF-2B38-03C8-CA67-C183C3433211}"/>
              </a:ext>
            </a:extLst>
          </p:cNvPr>
          <p:cNvSpPr>
            <a:spLocks noChangeArrowheads="1"/>
          </p:cNvSpPr>
          <p:nvPr/>
        </p:nvSpPr>
        <p:spPr bwMode="auto">
          <a:xfrm>
            <a:off x="827088" y="4508500"/>
            <a:ext cx="29876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latin typeface="楷体_GB2312" panose="02010609030101010101" pitchFamily="49" charset="-122"/>
                <a:ea typeface="楷体_GB2312" panose="02010609030101010101" pitchFamily="49" charset="-122"/>
              </a:rPr>
              <a:t>罗沙琳德</a:t>
            </a:r>
            <a:r>
              <a:rPr lang="en-US" altLang="zh-CN" sz="2000">
                <a:latin typeface="Times New Roman" panose="02020603050405020304" pitchFamily="18" charset="0"/>
                <a:ea typeface="楷体_GB2312" panose="02010609030101010101" pitchFamily="49" charset="-122"/>
              </a:rPr>
              <a:t>·</a:t>
            </a:r>
            <a:r>
              <a:rPr lang="zh-CN" altLang="en-US" sz="2000">
                <a:latin typeface="楷体_GB2312" panose="02010609030101010101" pitchFamily="49" charset="-122"/>
                <a:ea typeface="楷体_GB2312" panose="02010609030101010101" pitchFamily="49" charset="-122"/>
              </a:rPr>
              <a:t>弗兰克林</a:t>
            </a:r>
          </a:p>
          <a:p>
            <a:pPr eaLnBrk="1" hangingPunct="1">
              <a:spcBef>
                <a:spcPct val="0"/>
              </a:spcBef>
              <a:buClrTx/>
              <a:buSzTx/>
              <a:buFontTx/>
              <a:buNone/>
            </a:pPr>
            <a:r>
              <a:rPr lang="zh-CN" altLang="en-US" sz="2000">
                <a:latin typeface="楷体_GB2312" panose="02010609030101010101" pitchFamily="49" charset="-122"/>
                <a:ea typeface="楷体_GB2312" panose="02010609030101010101" pitchFamily="49" charset="-122"/>
              </a:rPr>
              <a:t>（</a:t>
            </a:r>
            <a:r>
              <a:rPr lang="en-US" altLang="zh-CN" sz="2000">
                <a:latin typeface="楷体_GB2312" panose="02010609030101010101" pitchFamily="49" charset="-122"/>
                <a:ea typeface="楷体_GB2312" panose="02010609030101010101" pitchFamily="49" charset="-122"/>
              </a:rPr>
              <a:t>Rosalind Franklin</a:t>
            </a:r>
            <a:r>
              <a:rPr lang="zh-CN" altLang="en-US" sz="2000">
                <a:latin typeface="楷体_GB2312" panose="02010609030101010101" pitchFamily="49" charset="-122"/>
                <a:ea typeface="楷体_GB2312" panose="02010609030101010101" pitchFamily="49" charset="-122"/>
              </a:rPr>
              <a:t>，</a:t>
            </a:r>
            <a:r>
              <a:rPr lang="en-US" altLang="zh-CN" sz="2000">
                <a:latin typeface="楷体_GB2312" panose="02010609030101010101" pitchFamily="49" charset="-122"/>
                <a:ea typeface="楷体_GB2312" panose="02010609030101010101" pitchFamily="49" charset="-122"/>
              </a:rPr>
              <a:t>1920</a:t>
            </a:r>
            <a:r>
              <a:rPr lang="zh-CN" altLang="en-US" sz="2000">
                <a:latin typeface="楷体_GB2312" panose="02010609030101010101" pitchFamily="49" charset="-122"/>
                <a:ea typeface="楷体_GB2312" panose="02010609030101010101" pitchFamily="49" charset="-122"/>
              </a:rPr>
              <a:t>－</a:t>
            </a:r>
            <a:r>
              <a:rPr lang="en-US" altLang="zh-CN" sz="2000">
                <a:latin typeface="楷体_GB2312" panose="02010609030101010101" pitchFamily="49" charset="-122"/>
                <a:ea typeface="楷体_GB2312" panose="02010609030101010101" pitchFamily="49" charset="-122"/>
              </a:rPr>
              <a:t>1958</a:t>
            </a:r>
            <a:r>
              <a:rPr lang="zh-CN" altLang="en-US" sz="2000">
                <a:latin typeface="楷体_GB2312" panose="02010609030101010101" pitchFamily="49" charset="-122"/>
                <a:ea typeface="楷体_GB2312" panose="02010609030101010101" pitchFamily="49" charset="-122"/>
              </a:rPr>
              <a:t>）英国</a:t>
            </a:r>
            <a:r>
              <a:rPr lang="zh-CN" altLang="en-US">
                <a:latin typeface="楷体_GB2312" panose="02010609030101010101" pitchFamily="49" charset="-122"/>
                <a:ea typeface="楷体_GB2312" panose="02010609030101010101" pitchFamily="49" charset="-122"/>
              </a:rPr>
              <a:t> </a:t>
            </a:r>
          </a:p>
        </p:txBody>
      </p:sp>
      <p:sp>
        <p:nvSpPr>
          <p:cNvPr id="27656" name="Rectangle 13">
            <a:extLst>
              <a:ext uri="{FF2B5EF4-FFF2-40B4-BE49-F238E27FC236}">
                <a16:creationId xmlns:a16="http://schemas.microsoft.com/office/drawing/2014/main" id="{DFB58121-71DE-FCA4-DB1A-86E7D58F71CB}"/>
              </a:ext>
            </a:extLst>
          </p:cNvPr>
          <p:cNvSpPr>
            <a:spLocks noChangeArrowheads="1"/>
          </p:cNvSpPr>
          <p:nvPr/>
        </p:nvSpPr>
        <p:spPr bwMode="auto">
          <a:xfrm>
            <a:off x="395288" y="549275"/>
            <a:ext cx="5194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itchFamily="2" charset="2"/>
              <a:buNone/>
            </a:pPr>
            <a:r>
              <a:rPr lang="en-US" altLang="zh-CN" sz="3200" b="1">
                <a:solidFill>
                  <a:srgbClr val="E81F1A"/>
                </a:solidFill>
                <a:ea typeface="黑体" panose="02010609060101010101" pitchFamily="49" charset="-122"/>
              </a:rPr>
              <a:t>DNA</a:t>
            </a:r>
            <a:r>
              <a:rPr lang="zh-CN" altLang="en-US" sz="3200" b="1">
                <a:solidFill>
                  <a:srgbClr val="E81F1A"/>
                </a:solidFill>
                <a:ea typeface="黑体" panose="02010609060101010101" pitchFamily="49" charset="-122"/>
              </a:rPr>
              <a:t>双螺旋结构模型的建立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1">
            <a:extLst>
              <a:ext uri="{FF2B5EF4-FFF2-40B4-BE49-F238E27FC236}">
                <a16:creationId xmlns:a16="http://schemas.microsoft.com/office/drawing/2014/main" id="{F4C58DC4-85FF-8127-48BC-E36B3BE70A8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6831784-D6AF-9E4B-ADDF-F1E40D2E4D5E}" type="datetime1">
              <a:rPr lang="zh-CN" altLang="en-US" sz="1000" smtClean="0"/>
              <a:pPr>
                <a:spcBef>
                  <a:spcPct val="0"/>
                </a:spcBef>
                <a:buClrTx/>
                <a:buSzTx/>
                <a:buFontTx/>
                <a:buNone/>
              </a:pPr>
              <a:t>2023/8/31</a:t>
            </a:fld>
            <a:endParaRPr lang="en-US" altLang="zh-CN" sz="1000"/>
          </a:p>
        </p:txBody>
      </p:sp>
      <p:sp>
        <p:nvSpPr>
          <p:cNvPr id="29699" name="灯片编号占位符 3">
            <a:extLst>
              <a:ext uri="{FF2B5EF4-FFF2-40B4-BE49-F238E27FC236}">
                <a16:creationId xmlns:a16="http://schemas.microsoft.com/office/drawing/2014/main" id="{C0760273-706D-6672-14A8-61934B84F7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04D8077-ABF2-7E4D-9D19-A10A77145839}" type="slidenum">
              <a:rPr lang="en-US" altLang="zh-CN" sz="1000" smtClean="0"/>
              <a:pPr>
                <a:spcBef>
                  <a:spcPct val="0"/>
                </a:spcBef>
                <a:buClrTx/>
                <a:buSzTx/>
                <a:buFontTx/>
                <a:buNone/>
              </a:pPr>
              <a:t>15</a:t>
            </a:fld>
            <a:endParaRPr lang="en-US" altLang="zh-CN" sz="1000"/>
          </a:p>
        </p:txBody>
      </p:sp>
      <p:pic>
        <p:nvPicPr>
          <p:cNvPr id="670728" name="Picture 8" descr="dna2">
            <a:extLst>
              <a:ext uri="{FF2B5EF4-FFF2-40B4-BE49-F238E27FC236}">
                <a16:creationId xmlns:a16="http://schemas.microsoft.com/office/drawing/2014/main" id="{A723CB6F-8CBA-B7FA-D947-8C4E36BFF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908050"/>
            <a:ext cx="4405313"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9">
            <a:extLst>
              <a:ext uri="{FF2B5EF4-FFF2-40B4-BE49-F238E27FC236}">
                <a16:creationId xmlns:a16="http://schemas.microsoft.com/office/drawing/2014/main" id="{2E783E11-646A-6A5C-E458-ED24151653B4}"/>
              </a:ext>
            </a:extLst>
          </p:cNvPr>
          <p:cNvSpPr>
            <a:spLocks noChangeArrowheads="1"/>
          </p:cNvSpPr>
          <p:nvPr/>
        </p:nvSpPr>
        <p:spPr bwMode="auto">
          <a:xfrm>
            <a:off x="285750" y="428625"/>
            <a:ext cx="4533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itchFamily="2" charset="2"/>
              <a:buNone/>
            </a:pPr>
            <a:r>
              <a:rPr lang="en-US" altLang="zh-CN" sz="2800" b="1">
                <a:solidFill>
                  <a:srgbClr val="E81F1A"/>
                </a:solidFill>
                <a:ea typeface="黑体" panose="02010609060101010101" pitchFamily="49" charset="-122"/>
              </a:rPr>
              <a:t>DNA</a:t>
            </a:r>
            <a:r>
              <a:rPr lang="zh-CN" altLang="en-US" sz="2800" b="1">
                <a:solidFill>
                  <a:srgbClr val="E81F1A"/>
                </a:solidFill>
                <a:ea typeface="黑体" panose="02010609060101010101" pitchFamily="49" charset="-122"/>
              </a:rPr>
              <a:t>双螺旋结构模型的建立</a:t>
            </a:r>
          </a:p>
        </p:txBody>
      </p:sp>
      <p:pic>
        <p:nvPicPr>
          <p:cNvPr id="670730" name="Picture 10" descr="watson and crick">
            <a:extLst>
              <a:ext uri="{FF2B5EF4-FFF2-40B4-BE49-F238E27FC236}">
                <a16:creationId xmlns:a16="http://schemas.microsoft.com/office/drawing/2014/main" id="{C371559C-5478-89DF-2A7A-2EA186438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628775"/>
            <a:ext cx="350996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0731" name="Rectangle 11">
            <a:extLst>
              <a:ext uri="{FF2B5EF4-FFF2-40B4-BE49-F238E27FC236}">
                <a16:creationId xmlns:a16="http://schemas.microsoft.com/office/drawing/2014/main" id="{D85FCEAB-3906-B206-963B-3DA1E8C4D3C1}"/>
              </a:ext>
            </a:extLst>
          </p:cNvPr>
          <p:cNvSpPr>
            <a:spLocks noChangeArrowheads="1"/>
          </p:cNvSpPr>
          <p:nvPr/>
        </p:nvSpPr>
        <p:spPr bwMode="auto">
          <a:xfrm>
            <a:off x="684213" y="5229225"/>
            <a:ext cx="33115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latin typeface="楷体_GB2312" panose="02010609030101010101" pitchFamily="49" charset="-122"/>
                <a:ea typeface="楷体_GB2312" panose="02010609030101010101" pitchFamily="49" charset="-122"/>
              </a:rPr>
              <a:t>诺贝尔医学与生理学奖 </a:t>
            </a:r>
          </a:p>
          <a:p>
            <a:pPr eaLnBrk="1" hangingPunct="1">
              <a:spcBef>
                <a:spcPct val="0"/>
              </a:spcBef>
              <a:buClrTx/>
              <a:buSzTx/>
              <a:buFontTx/>
              <a:buNone/>
            </a:pPr>
            <a:r>
              <a:rPr lang="en-US" altLang="zh-CN" sz="2400">
                <a:latin typeface="楷体_GB2312" panose="02010609030101010101" pitchFamily="49" charset="-122"/>
                <a:ea typeface="楷体_GB2312" panose="02010609030101010101" pitchFamily="49" charset="-122"/>
              </a:rPr>
              <a:t>1962</a:t>
            </a:r>
            <a:r>
              <a:rPr lang="zh-CN" altLang="en-US" sz="2400">
                <a:latin typeface="楷体_GB2312" panose="02010609030101010101" pitchFamily="49" charset="-122"/>
                <a:ea typeface="楷体_GB2312" panose="02010609030101010101" pitchFamily="49" charset="-122"/>
              </a:rPr>
              <a:t>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70730"/>
                                        </p:tgtEl>
                                        <p:attrNameLst>
                                          <p:attrName>style.visibility</p:attrName>
                                        </p:attrNameLst>
                                      </p:cBhvr>
                                      <p:to>
                                        <p:strVal val="visible"/>
                                      </p:to>
                                    </p:set>
                                    <p:animEffect transition="in" filter="box(in)">
                                      <p:cBhvr>
                                        <p:cTn id="7" dur="500"/>
                                        <p:tgtEl>
                                          <p:spTgt spid="670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70728"/>
                                        </p:tgtEl>
                                        <p:attrNameLst>
                                          <p:attrName>style.visibility</p:attrName>
                                        </p:attrNameLst>
                                      </p:cBhvr>
                                      <p:to>
                                        <p:strVal val="visible"/>
                                      </p:to>
                                    </p:set>
                                    <p:animEffect transition="in" filter="blinds(horizontal)">
                                      <p:cBhvr>
                                        <p:cTn id="12" dur="500"/>
                                        <p:tgtEl>
                                          <p:spTgt spid="6707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70731"/>
                                        </p:tgtEl>
                                        <p:attrNameLst>
                                          <p:attrName>style.visibility</p:attrName>
                                        </p:attrNameLst>
                                      </p:cBhvr>
                                      <p:to>
                                        <p:strVal val="visible"/>
                                      </p:to>
                                    </p:set>
                                    <p:anim calcmode="lin" valueType="num">
                                      <p:cBhvr additive="base">
                                        <p:cTn id="17" dur="500" fill="hold"/>
                                        <p:tgtEl>
                                          <p:spTgt spid="670731"/>
                                        </p:tgtEl>
                                        <p:attrNameLst>
                                          <p:attrName>ppt_x</p:attrName>
                                        </p:attrNameLst>
                                      </p:cBhvr>
                                      <p:tavLst>
                                        <p:tav tm="0">
                                          <p:val>
                                            <p:strVal val="#ppt_x"/>
                                          </p:val>
                                        </p:tav>
                                        <p:tav tm="100000">
                                          <p:val>
                                            <p:strVal val="#ppt_x"/>
                                          </p:val>
                                        </p:tav>
                                      </p:tavLst>
                                    </p:anim>
                                    <p:anim calcmode="lin" valueType="num">
                                      <p:cBhvr additive="base">
                                        <p:cTn id="18" dur="500" fill="hold"/>
                                        <p:tgtEl>
                                          <p:spTgt spid="6707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1">
            <a:extLst>
              <a:ext uri="{FF2B5EF4-FFF2-40B4-BE49-F238E27FC236}">
                <a16:creationId xmlns:a16="http://schemas.microsoft.com/office/drawing/2014/main" id="{509BCD9A-6EB6-0FE1-721B-ECBAAF219CE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4B9D0B66-CE1A-A643-9E58-4BB91042EDFB}" type="datetime1">
              <a:rPr lang="zh-CN" altLang="en-US" sz="1000" smtClean="0"/>
              <a:pPr>
                <a:spcBef>
                  <a:spcPct val="0"/>
                </a:spcBef>
                <a:buClrTx/>
                <a:buSzTx/>
                <a:buFontTx/>
                <a:buNone/>
              </a:pPr>
              <a:t>2023/8/31</a:t>
            </a:fld>
            <a:endParaRPr lang="en-US" altLang="zh-CN" sz="1000"/>
          </a:p>
        </p:txBody>
      </p:sp>
      <p:sp>
        <p:nvSpPr>
          <p:cNvPr id="30723" name="灯片编号占位符 3">
            <a:extLst>
              <a:ext uri="{FF2B5EF4-FFF2-40B4-BE49-F238E27FC236}">
                <a16:creationId xmlns:a16="http://schemas.microsoft.com/office/drawing/2014/main" id="{54E65B62-59AB-D822-5EE0-01DD2EC83D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53A70AF-D169-D343-BD92-A036AE3F0522}" type="slidenum">
              <a:rPr lang="en-US" altLang="zh-CN" sz="1000" smtClean="0"/>
              <a:pPr>
                <a:spcBef>
                  <a:spcPct val="0"/>
                </a:spcBef>
                <a:buClrTx/>
                <a:buSzTx/>
                <a:buFontTx/>
                <a:buNone/>
              </a:pPr>
              <a:t>16</a:t>
            </a:fld>
            <a:endParaRPr lang="en-US" altLang="zh-CN" sz="1000"/>
          </a:p>
        </p:txBody>
      </p:sp>
      <p:sp>
        <p:nvSpPr>
          <p:cNvPr id="30724" name="Rectangle 6">
            <a:extLst>
              <a:ext uri="{FF2B5EF4-FFF2-40B4-BE49-F238E27FC236}">
                <a16:creationId xmlns:a16="http://schemas.microsoft.com/office/drawing/2014/main" id="{271A7520-FCB9-ACDB-6D2A-ABB4024D31FE}"/>
              </a:ext>
            </a:extLst>
          </p:cNvPr>
          <p:cNvSpPr>
            <a:spLocks noChangeArrowheads="1"/>
          </p:cNvSpPr>
          <p:nvPr/>
        </p:nvSpPr>
        <p:spPr bwMode="auto">
          <a:xfrm>
            <a:off x="500063" y="1357313"/>
            <a:ext cx="813593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3200" b="1">
                <a:ea typeface="楷体_GB2312" panose="02010609030101010101" pitchFamily="49" charset="-122"/>
              </a:rPr>
              <a:t>Watson JD</a:t>
            </a:r>
            <a:r>
              <a:rPr lang="zh-CN" altLang="en-US" sz="3200" b="1">
                <a:ea typeface="楷体_GB2312" panose="02010609030101010101" pitchFamily="49" charset="-122"/>
              </a:rPr>
              <a:t>和</a:t>
            </a:r>
            <a:r>
              <a:rPr lang="en-US" altLang="zh-CN" sz="3200" b="1">
                <a:ea typeface="楷体_GB2312" panose="02010609030101010101" pitchFamily="49" charset="-122"/>
              </a:rPr>
              <a:t>Crick FHC</a:t>
            </a:r>
            <a:r>
              <a:rPr lang="zh-CN" altLang="en-US" sz="3200" b="1">
                <a:ea typeface="楷体_GB2312" panose="02010609030101010101" pitchFamily="49" charset="-122"/>
              </a:rPr>
              <a:t>的“</a:t>
            </a:r>
            <a:r>
              <a:rPr lang="zh-CN" altLang="en-US" sz="3200" b="1">
                <a:solidFill>
                  <a:srgbClr val="E81F1A"/>
                </a:solidFill>
                <a:ea typeface="楷体_GB2312" panose="02010609030101010101" pitchFamily="49" charset="-122"/>
              </a:rPr>
              <a:t>双螺旋结构模型</a:t>
            </a:r>
            <a:r>
              <a:rPr lang="zh-CN" altLang="en-US" sz="3200" b="1">
                <a:ea typeface="楷体_GB2312" panose="02010609030101010101" pitchFamily="49" charset="-122"/>
              </a:rPr>
              <a:t>” 启动了分子生物学及重组</a:t>
            </a:r>
            <a:r>
              <a:rPr lang="en-US" altLang="zh-CN" sz="3200" b="1">
                <a:ea typeface="楷体_GB2312" panose="02010609030101010101" pitchFamily="49" charset="-122"/>
              </a:rPr>
              <a:t>DNA</a:t>
            </a:r>
            <a:r>
              <a:rPr lang="zh-CN" altLang="en-US" sz="3200" b="1">
                <a:ea typeface="楷体_GB2312" panose="02010609030101010101" pitchFamily="49" charset="-122"/>
              </a:rPr>
              <a:t>技术的发展。确立了核酸作为信息分子的结构基础；提出了碱基配对是核酸复制、遗传信息传递的基本方式，最终确定了核酸是遗传的物质基础。</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1">
            <a:extLst>
              <a:ext uri="{FF2B5EF4-FFF2-40B4-BE49-F238E27FC236}">
                <a16:creationId xmlns:a16="http://schemas.microsoft.com/office/drawing/2014/main" id="{4786A720-D959-B8EB-47B8-FC24563E6C5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0FC74E76-63FB-AF43-A451-CBE2151EABB8}" type="datetime1">
              <a:rPr lang="zh-CN" altLang="en-US" sz="1000" smtClean="0"/>
              <a:pPr/>
              <a:t>2023/8/31</a:t>
            </a:fld>
            <a:endParaRPr lang="en-US" altLang="zh-CN" sz="1000"/>
          </a:p>
        </p:txBody>
      </p:sp>
      <p:sp>
        <p:nvSpPr>
          <p:cNvPr id="32771" name="灯片编号占位符 2">
            <a:extLst>
              <a:ext uri="{FF2B5EF4-FFF2-40B4-BE49-F238E27FC236}">
                <a16:creationId xmlns:a16="http://schemas.microsoft.com/office/drawing/2014/main" id="{FCEB5B08-3D7B-3AF4-B26B-0B24A1D2F9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CD9D6CFC-230E-494A-976F-91EF4FC84B6F}" type="slidenum">
              <a:rPr lang="en-US" altLang="zh-CN" sz="1000" smtClean="0"/>
              <a:pPr/>
              <a:t>17</a:t>
            </a:fld>
            <a:endParaRPr lang="en-US" altLang="zh-CN" sz="1000"/>
          </a:p>
        </p:txBody>
      </p:sp>
      <p:pic>
        <p:nvPicPr>
          <p:cNvPr id="32772" name="图片 3">
            <a:extLst>
              <a:ext uri="{FF2B5EF4-FFF2-40B4-BE49-F238E27FC236}">
                <a16:creationId xmlns:a16="http://schemas.microsoft.com/office/drawing/2014/main" id="{40C9D816-376B-3FBE-EDA0-1D2D66657A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620713"/>
            <a:ext cx="7989887"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1">
            <a:extLst>
              <a:ext uri="{FF2B5EF4-FFF2-40B4-BE49-F238E27FC236}">
                <a16:creationId xmlns:a16="http://schemas.microsoft.com/office/drawing/2014/main" id="{61CF3112-EEBB-52D1-7790-1338503DE66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679BC26-B011-6D41-80CF-935FC20A6A7A}" type="datetime1">
              <a:rPr lang="zh-CN" altLang="en-US" sz="1000" smtClean="0"/>
              <a:pPr>
                <a:spcBef>
                  <a:spcPct val="0"/>
                </a:spcBef>
                <a:buClrTx/>
                <a:buSzTx/>
                <a:buFontTx/>
                <a:buNone/>
              </a:pPr>
              <a:t>2023/8/31</a:t>
            </a:fld>
            <a:endParaRPr lang="en-US" altLang="zh-CN" sz="1000"/>
          </a:p>
        </p:txBody>
      </p:sp>
      <p:sp>
        <p:nvSpPr>
          <p:cNvPr id="33795" name="灯片编号占位符 3">
            <a:extLst>
              <a:ext uri="{FF2B5EF4-FFF2-40B4-BE49-F238E27FC236}">
                <a16:creationId xmlns:a16="http://schemas.microsoft.com/office/drawing/2014/main" id="{8B2277B4-973C-2620-BE9A-67A6EF8C7F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72261A2-902C-744A-BD1F-A1792769F6D0}" type="slidenum">
              <a:rPr lang="en-US" altLang="zh-CN" sz="1000" smtClean="0"/>
              <a:pPr>
                <a:spcBef>
                  <a:spcPct val="0"/>
                </a:spcBef>
                <a:buClrTx/>
                <a:buSzTx/>
                <a:buFontTx/>
                <a:buNone/>
              </a:pPr>
              <a:t>18</a:t>
            </a:fld>
            <a:endParaRPr lang="en-US" altLang="zh-CN" sz="1000"/>
          </a:p>
        </p:txBody>
      </p:sp>
      <p:sp>
        <p:nvSpPr>
          <p:cNvPr id="33796" name="Rectangle 2">
            <a:extLst>
              <a:ext uri="{FF2B5EF4-FFF2-40B4-BE49-F238E27FC236}">
                <a16:creationId xmlns:a16="http://schemas.microsoft.com/office/drawing/2014/main" id="{A2147B3A-86F5-4D3C-8E94-73F8DFAFE4C3}"/>
              </a:ext>
            </a:extLst>
          </p:cNvPr>
          <p:cNvSpPr>
            <a:spLocks noChangeArrowheads="1"/>
          </p:cNvSpPr>
          <p:nvPr/>
        </p:nvSpPr>
        <p:spPr bwMode="auto">
          <a:xfrm>
            <a:off x="-757238" y="368300"/>
            <a:ext cx="5327651"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800">
                <a:solidFill>
                  <a:srgbClr val="AE0E19"/>
                </a:solidFill>
                <a:latin typeface="黑体" panose="02010609060101010101" pitchFamily="49" charset="-122"/>
                <a:ea typeface="黑体" panose="02010609060101010101" pitchFamily="49" charset="-122"/>
              </a:rPr>
              <a:t>       </a:t>
            </a:r>
            <a:r>
              <a:rPr lang="zh-CN" altLang="en-US" sz="3600" b="1">
                <a:solidFill>
                  <a:srgbClr val="AE0E19"/>
                </a:solidFill>
                <a:latin typeface="微软雅黑" panose="020B0503020204020204" pitchFamily="34" charset="-122"/>
                <a:ea typeface="微软雅黑" panose="020B0503020204020204" pitchFamily="34" charset="-122"/>
              </a:rPr>
              <a:t>分子生物学技术：</a:t>
            </a:r>
          </a:p>
        </p:txBody>
      </p:sp>
      <p:sp>
        <p:nvSpPr>
          <p:cNvPr id="37892" name="Rectangle 4">
            <a:extLst>
              <a:ext uri="{FF2B5EF4-FFF2-40B4-BE49-F238E27FC236}">
                <a16:creationId xmlns:a16="http://schemas.microsoft.com/office/drawing/2014/main" id="{CD64DFED-C7ED-962A-B841-5FD3FEEB3A85}"/>
              </a:ext>
            </a:extLst>
          </p:cNvPr>
          <p:cNvSpPr>
            <a:spLocks noChangeArrowheads="1"/>
          </p:cNvSpPr>
          <p:nvPr/>
        </p:nvSpPr>
        <p:spPr bwMode="auto">
          <a:xfrm>
            <a:off x="611188" y="3933825"/>
            <a:ext cx="7561262"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b="1">
                <a:latin typeface="楷体_GB2312" panose="02010609030101010101" pitchFamily="49" charset="-122"/>
                <a:ea typeface="楷体_GB2312" panose="02010609030101010101" pitchFamily="49" charset="-122"/>
              </a:rPr>
              <a:t>     </a:t>
            </a:r>
            <a:r>
              <a:rPr lang="zh-CN" altLang="en-US" sz="2800" b="1">
                <a:solidFill>
                  <a:srgbClr val="002060"/>
                </a:solidFill>
                <a:ea typeface="楷体_GB2312" panose="02010609030101010101" pitchFamily="49" charset="-122"/>
              </a:rPr>
              <a:t>例如：</a:t>
            </a:r>
            <a:r>
              <a:rPr lang="en-US" altLang="zh-CN" sz="2800" b="1">
                <a:solidFill>
                  <a:srgbClr val="002060"/>
                </a:solidFill>
                <a:ea typeface="楷体_GB2312" panose="02010609030101010101" pitchFamily="49" charset="-122"/>
              </a:rPr>
              <a:t>DNA</a:t>
            </a:r>
            <a:r>
              <a:rPr lang="zh-CN" altLang="en-US" sz="2800" b="1">
                <a:solidFill>
                  <a:srgbClr val="002060"/>
                </a:solidFill>
                <a:ea typeface="楷体_GB2312" panose="02010609030101010101" pitchFamily="49" charset="-122"/>
              </a:rPr>
              <a:t>及</a:t>
            </a:r>
            <a:r>
              <a:rPr lang="en-US" altLang="zh-CN" sz="2800" b="1">
                <a:solidFill>
                  <a:srgbClr val="002060"/>
                </a:solidFill>
                <a:ea typeface="楷体_GB2312" panose="02010609030101010101" pitchFamily="49" charset="-122"/>
              </a:rPr>
              <a:t>RNA</a:t>
            </a:r>
            <a:r>
              <a:rPr lang="zh-CN" altLang="en-US" sz="2800" b="1">
                <a:solidFill>
                  <a:srgbClr val="002060"/>
                </a:solidFill>
                <a:ea typeface="楷体_GB2312" panose="02010609030101010101" pitchFamily="49" charset="-122"/>
              </a:rPr>
              <a:t>的印迹转移、核酸分子杂交、基因克隆、基因体外扩增、</a:t>
            </a:r>
            <a:r>
              <a:rPr lang="en-US" altLang="zh-CN" sz="2800" b="1">
                <a:solidFill>
                  <a:srgbClr val="002060"/>
                </a:solidFill>
                <a:ea typeface="楷体_GB2312" panose="02010609030101010101" pitchFamily="49" charset="-122"/>
              </a:rPr>
              <a:t>DNA </a:t>
            </a:r>
            <a:r>
              <a:rPr lang="zh-CN" altLang="en-US" sz="2800" b="1">
                <a:solidFill>
                  <a:srgbClr val="002060"/>
                </a:solidFill>
                <a:ea typeface="楷体_GB2312" panose="02010609030101010101" pitchFamily="49" charset="-122"/>
              </a:rPr>
              <a:t>测序等，形成了独特的重组</a:t>
            </a:r>
            <a:r>
              <a:rPr lang="en-US" altLang="zh-CN" sz="2800" b="1">
                <a:solidFill>
                  <a:srgbClr val="002060"/>
                </a:solidFill>
                <a:ea typeface="楷体_GB2312" panose="02010609030101010101" pitchFamily="49" charset="-122"/>
              </a:rPr>
              <a:t>DNA</a:t>
            </a:r>
            <a:r>
              <a:rPr lang="zh-CN" altLang="en-US" sz="2800" b="1">
                <a:solidFill>
                  <a:srgbClr val="002060"/>
                </a:solidFill>
                <a:ea typeface="楷体_GB2312" panose="02010609030101010101" pitchFamily="49" charset="-122"/>
              </a:rPr>
              <a:t>技术及其相关技术。</a:t>
            </a:r>
          </a:p>
        </p:txBody>
      </p:sp>
      <p:sp>
        <p:nvSpPr>
          <p:cNvPr id="37894" name="Rectangle 6">
            <a:extLst>
              <a:ext uri="{FF2B5EF4-FFF2-40B4-BE49-F238E27FC236}">
                <a16:creationId xmlns:a16="http://schemas.microsoft.com/office/drawing/2014/main" id="{46E54E1D-8FF1-8B3D-53F0-12F435793541}"/>
              </a:ext>
            </a:extLst>
          </p:cNvPr>
          <p:cNvSpPr>
            <a:spLocks noChangeArrowheads="1"/>
          </p:cNvSpPr>
          <p:nvPr/>
        </p:nvSpPr>
        <p:spPr bwMode="auto">
          <a:xfrm>
            <a:off x="684213" y="1520825"/>
            <a:ext cx="74168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800" b="1">
                <a:latin typeface="楷体_GB2312" panose="02010609030101010101" pitchFamily="49" charset="-122"/>
                <a:ea typeface="楷体_GB2312" panose="02010609030101010101" pitchFamily="49" charset="-122"/>
              </a:rPr>
              <a:t>    </a:t>
            </a:r>
            <a:r>
              <a:rPr lang="zh-CN" altLang="en-US" sz="2800" b="1">
                <a:latin typeface="楷体_GB2312" panose="02010609030101010101" pitchFamily="49" charset="-122"/>
                <a:ea typeface="楷体_GB2312" panose="02010609030101010101" pitchFamily="49" charset="-122"/>
              </a:rPr>
              <a:t>由生物化学、生物物理学、细胞生物学、遗传学、应用微生物学及免疫学等</a:t>
            </a:r>
            <a:r>
              <a:rPr lang="zh-CN" altLang="en-US" sz="2800" b="1">
                <a:solidFill>
                  <a:srgbClr val="AE0E19"/>
                </a:solidFill>
                <a:latin typeface="楷体_GB2312" panose="02010609030101010101" pitchFamily="49" charset="-122"/>
                <a:ea typeface="楷体_GB2312" panose="02010609030101010101" pitchFamily="49" charset="-122"/>
              </a:rPr>
              <a:t>各专业技术的渗透、综合</a:t>
            </a:r>
            <a:r>
              <a:rPr lang="zh-CN" altLang="en-US" sz="2800" b="1">
                <a:latin typeface="楷体_GB2312" panose="02010609030101010101" pitchFamily="49" charset="-122"/>
                <a:ea typeface="楷体_GB2312" panose="02010609030101010101" pitchFamily="49" charset="-122"/>
              </a:rPr>
              <a:t>而成，</a:t>
            </a:r>
            <a:r>
              <a:rPr lang="zh-CN" altLang="en-US" sz="2800" b="1">
                <a:ea typeface="楷体_GB2312" panose="02010609030101010101" pitchFamily="49" charset="-122"/>
              </a:rPr>
              <a:t>并在此基础上发明和创造了一系列新的技术。</a:t>
            </a:r>
          </a:p>
          <a:p>
            <a:pPr eaLnBrk="1" hangingPunct="1">
              <a:lnSpc>
                <a:spcPct val="120000"/>
              </a:lnSpc>
              <a:spcBef>
                <a:spcPct val="0"/>
              </a:spcBef>
              <a:buClrTx/>
              <a:buSzTx/>
              <a:buFontTx/>
              <a:buNone/>
            </a:pPr>
            <a:endParaRPr lang="en-US" altLang="zh-CN" sz="2800" b="1">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slide(fromBottom)">
                                      <p:cBhvr>
                                        <p:cTn id="7" dur="500"/>
                                        <p:tgtEl>
                                          <p:spTgt spid="378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slide(fromBottom)">
                                      <p:cBhvr>
                                        <p:cTn id="12"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1">
            <a:extLst>
              <a:ext uri="{FF2B5EF4-FFF2-40B4-BE49-F238E27FC236}">
                <a16:creationId xmlns:a16="http://schemas.microsoft.com/office/drawing/2014/main" id="{7CDF3237-99D9-EA10-BF74-23B9385C105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C0E9E5F-5DE6-0E40-912B-940117E28EF3}" type="datetime1">
              <a:rPr lang="zh-CN" altLang="en-US" sz="1000" smtClean="0"/>
              <a:pPr>
                <a:spcBef>
                  <a:spcPct val="0"/>
                </a:spcBef>
                <a:buClrTx/>
                <a:buSzTx/>
                <a:buFontTx/>
                <a:buNone/>
              </a:pPr>
              <a:t>2023/8/31</a:t>
            </a:fld>
            <a:endParaRPr lang="en-US" altLang="zh-CN" sz="1000"/>
          </a:p>
        </p:txBody>
      </p:sp>
      <p:sp>
        <p:nvSpPr>
          <p:cNvPr id="35843" name="灯片编号占位符 3">
            <a:extLst>
              <a:ext uri="{FF2B5EF4-FFF2-40B4-BE49-F238E27FC236}">
                <a16:creationId xmlns:a16="http://schemas.microsoft.com/office/drawing/2014/main" id="{02593BF9-E46D-65B5-AFC7-1C891522AC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CF3584C-5878-0F41-AF40-9A3D6C5C5233}" type="slidenum">
              <a:rPr lang="en-US" altLang="zh-CN" sz="1000" smtClean="0"/>
              <a:pPr>
                <a:spcBef>
                  <a:spcPct val="0"/>
                </a:spcBef>
                <a:buClrTx/>
                <a:buSzTx/>
                <a:buFontTx/>
                <a:buNone/>
              </a:pPr>
              <a:t>19</a:t>
            </a:fld>
            <a:endParaRPr lang="en-US" altLang="zh-CN" sz="1000"/>
          </a:p>
        </p:txBody>
      </p:sp>
      <p:sp>
        <p:nvSpPr>
          <p:cNvPr id="39938" name="Rectangle 2">
            <a:extLst>
              <a:ext uri="{FF2B5EF4-FFF2-40B4-BE49-F238E27FC236}">
                <a16:creationId xmlns:a16="http://schemas.microsoft.com/office/drawing/2014/main" id="{43183442-1369-96B5-C564-52702CF3FAB0}"/>
              </a:ext>
            </a:extLst>
          </p:cNvPr>
          <p:cNvSpPr>
            <a:spLocks noChangeArrowheads="1"/>
          </p:cNvSpPr>
          <p:nvPr/>
        </p:nvSpPr>
        <p:spPr bwMode="auto">
          <a:xfrm>
            <a:off x="1835150" y="3284538"/>
            <a:ext cx="66246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lang="zh-CN" altLang="en-US" sz="3200" b="1">
                <a:solidFill>
                  <a:schemeClr val="tx2"/>
                </a:solidFill>
                <a:latin typeface="楷体_GB2312" panose="02010609030101010101" pitchFamily="49" charset="-122"/>
                <a:ea typeface="楷体_GB2312" panose="02010609030101010101" pitchFamily="49" charset="-122"/>
              </a:rPr>
              <a:t>分子克隆 </a:t>
            </a:r>
            <a:r>
              <a:rPr lang="en-US" altLang="zh-CN" sz="3200" b="1">
                <a:solidFill>
                  <a:schemeClr val="tx2"/>
                </a:solidFill>
                <a:latin typeface="Times New Roman" panose="02020603050405020304" pitchFamily="18" charset="0"/>
                <a:ea typeface="楷体_GB2312" panose="02010609030101010101" pitchFamily="49" charset="-122"/>
              </a:rPr>
              <a:t>(molecular cloning)</a:t>
            </a:r>
            <a:r>
              <a:rPr lang="en-US" altLang="zh-CN" sz="3200" b="1">
                <a:solidFill>
                  <a:schemeClr val="tx2"/>
                </a:solidFill>
                <a:latin typeface="楷体_GB2312" panose="02010609030101010101" pitchFamily="49" charset="-122"/>
                <a:ea typeface="楷体_GB2312" panose="02010609030101010101" pitchFamily="49" charset="-122"/>
              </a:rPr>
              <a:t>    </a:t>
            </a:r>
          </a:p>
        </p:txBody>
      </p:sp>
      <p:sp>
        <p:nvSpPr>
          <p:cNvPr id="35845" name="Rectangle 3">
            <a:extLst>
              <a:ext uri="{FF2B5EF4-FFF2-40B4-BE49-F238E27FC236}">
                <a16:creationId xmlns:a16="http://schemas.microsoft.com/office/drawing/2014/main" id="{F6ED55C5-DEA2-4CCA-9CA2-55CAE475F1D2}"/>
              </a:ext>
            </a:extLst>
          </p:cNvPr>
          <p:cNvSpPr>
            <a:spLocks noChangeArrowheads="1"/>
          </p:cNvSpPr>
          <p:nvPr/>
        </p:nvSpPr>
        <p:spPr bwMode="auto">
          <a:xfrm>
            <a:off x="611188" y="981075"/>
            <a:ext cx="80073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lang="en-US" altLang="zh-CN" sz="3200" b="1"/>
              <a:t>        </a:t>
            </a:r>
            <a:r>
              <a:rPr lang="zh-CN" altLang="en-US" sz="3200" b="1">
                <a:solidFill>
                  <a:srgbClr val="CC3300"/>
                </a:solidFill>
                <a:latin typeface="微软雅黑" panose="020B0503020204020204" pitchFamily="34" charset="-122"/>
                <a:ea typeface="微软雅黑" panose="020B0503020204020204" pitchFamily="34" charset="-122"/>
              </a:rPr>
              <a:t>重组</a:t>
            </a:r>
            <a:r>
              <a:rPr lang="en-US" altLang="zh-CN" sz="3200" b="1">
                <a:solidFill>
                  <a:srgbClr val="CC3300"/>
                </a:solidFill>
                <a:latin typeface="微软雅黑" panose="020B0503020204020204" pitchFamily="34" charset="-122"/>
                <a:ea typeface="微软雅黑" panose="020B0503020204020204" pitchFamily="34" charset="-122"/>
              </a:rPr>
              <a:t>DNA (recombinant DNA)</a:t>
            </a:r>
            <a:r>
              <a:rPr lang="zh-CN" altLang="en-US" sz="3200" b="1">
                <a:solidFill>
                  <a:srgbClr val="CC3300"/>
                </a:solidFill>
                <a:latin typeface="微软雅黑" panose="020B0503020204020204" pitchFamily="34" charset="-122"/>
                <a:ea typeface="微软雅黑" panose="020B0503020204020204" pitchFamily="34" charset="-122"/>
              </a:rPr>
              <a:t>技术是近代分子生物学技术的核心。</a:t>
            </a:r>
            <a:r>
              <a:rPr lang="zh-CN" altLang="en-US" sz="3200" b="1">
                <a:solidFill>
                  <a:schemeClr val="tx2"/>
                </a:solidFill>
                <a:latin typeface="微软雅黑" panose="020B0503020204020204" pitchFamily="34" charset="-122"/>
                <a:ea typeface="微软雅黑" panose="020B0503020204020204" pitchFamily="34" charset="-122"/>
              </a:rPr>
              <a:t>    </a:t>
            </a:r>
          </a:p>
        </p:txBody>
      </p:sp>
      <p:sp>
        <p:nvSpPr>
          <p:cNvPr id="39940" name="Rectangle 4">
            <a:extLst>
              <a:ext uri="{FF2B5EF4-FFF2-40B4-BE49-F238E27FC236}">
                <a16:creationId xmlns:a16="http://schemas.microsoft.com/office/drawing/2014/main" id="{D3381338-5D73-6834-B71D-2AB6D72EA3F7}"/>
              </a:ext>
            </a:extLst>
          </p:cNvPr>
          <p:cNvSpPr>
            <a:spLocks noChangeArrowheads="1"/>
          </p:cNvSpPr>
          <p:nvPr/>
        </p:nvSpPr>
        <p:spPr bwMode="auto">
          <a:xfrm>
            <a:off x="1836738" y="2492375"/>
            <a:ext cx="6119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lang="zh-CN" altLang="en-US" sz="3200" b="1">
                <a:solidFill>
                  <a:schemeClr val="tx2"/>
                </a:solidFill>
                <a:latin typeface="楷体_GB2312" panose="02010609030101010101" pitchFamily="49" charset="-122"/>
                <a:ea typeface="楷体_GB2312" panose="02010609030101010101" pitchFamily="49" charset="-122"/>
              </a:rPr>
              <a:t>基因操作 </a:t>
            </a:r>
            <a:r>
              <a:rPr lang="en-US" altLang="zh-CN" sz="3200" b="1">
                <a:solidFill>
                  <a:schemeClr val="tx2"/>
                </a:solidFill>
                <a:latin typeface="Times New Roman" panose="02020603050405020304" pitchFamily="18" charset="0"/>
                <a:ea typeface="楷体_GB2312" panose="02010609030101010101" pitchFamily="49" charset="-122"/>
              </a:rPr>
              <a:t>(gene manipulation)</a:t>
            </a:r>
            <a:r>
              <a:rPr lang="en-US" altLang="zh-CN" sz="3200" b="1">
                <a:solidFill>
                  <a:schemeClr val="tx2"/>
                </a:solidFill>
                <a:latin typeface="楷体_GB2312" panose="02010609030101010101" pitchFamily="49" charset="-122"/>
                <a:ea typeface="楷体_GB2312" panose="02010609030101010101" pitchFamily="49" charset="-122"/>
              </a:rPr>
              <a:t>    </a:t>
            </a:r>
          </a:p>
        </p:txBody>
      </p:sp>
      <p:sp>
        <p:nvSpPr>
          <p:cNvPr id="39941" name="Rectangle 5">
            <a:extLst>
              <a:ext uri="{FF2B5EF4-FFF2-40B4-BE49-F238E27FC236}">
                <a16:creationId xmlns:a16="http://schemas.microsoft.com/office/drawing/2014/main" id="{76F2FBDE-1A58-F154-7A55-2146860DEAAF}"/>
              </a:ext>
            </a:extLst>
          </p:cNvPr>
          <p:cNvSpPr>
            <a:spLocks noChangeArrowheads="1"/>
          </p:cNvSpPr>
          <p:nvPr/>
        </p:nvSpPr>
        <p:spPr bwMode="auto">
          <a:xfrm>
            <a:off x="1835150" y="4149725"/>
            <a:ext cx="48244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lang="zh-CN" altLang="en-US" sz="3200" b="1">
                <a:solidFill>
                  <a:schemeClr val="tx2"/>
                </a:solidFill>
                <a:latin typeface="楷体_GB2312" panose="02010609030101010101" pitchFamily="49" charset="-122"/>
                <a:ea typeface="楷体_GB2312" panose="02010609030101010101" pitchFamily="49" charset="-122"/>
              </a:rPr>
              <a:t>基因克隆 </a:t>
            </a:r>
            <a:r>
              <a:rPr lang="en-US" altLang="zh-CN" sz="3200" b="1">
                <a:solidFill>
                  <a:schemeClr val="tx2"/>
                </a:solidFill>
                <a:latin typeface="Times New Roman" panose="02020603050405020304" pitchFamily="18" charset="0"/>
                <a:ea typeface="楷体_GB2312" panose="02010609030101010101" pitchFamily="49" charset="-122"/>
              </a:rPr>
              <a:t>(gene cloning)</a:t>
            </a:r>
          </a:p>
        </p:txBody>
      </p:sp>
      <p:sp>
        <p:nvSpPr>
          <p:cNvPr id="39942" name="Rectangle 6">
            <a:extLst>
              <a:ext uri="{FF2B5EF4-FFF2-40B4-BE49-F238E27FC236}">
                <a16:creationId xmlns:a16="http://schemas.microsoft.com/office/drawing/2014/main" id="{76BDD947-96D5-4D1D-BBC3-130A47DA1C4E}"/>
              </a:ext>
            </a:extLst>
          </p:cNvPr>
          <p:cNvSpPr>
            <a:spLocks noChangeArrowheads="1"/>
          </p:cNvSpPr>
          <p:nvPr/>
        </p:nvSpPr>
        <p:spPr bwMode="auto">
          <a:xfrm>
            <a:off x="1835150" y="5084763"/>
            <a:ext cx="6696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lang="zh-CN" altLang="en-US" sz="3200" b="1">
                <a:solidFill>
                  <a:schemeClr val="tx2"/>
                </a:solidFill>
                <a:latin typeface="楷体_GB2312" panose="02010609030101010101" pitchFamily="49" charset="-122"/>
                <a:ea typeface="楷体_GB2312" panose="02010609030101010101" pitchFamily="49" charset="-122"/>
              </a:rPr>
              <a:t>基因工程 </a:t>
            </a:r>
            <a:r>
              <a:rPr lang="en-US" altLang="zh-CN" b="1">
                <a:solidFill>
                  <a:schemeClr val="tx2"/>
                </a:solidFill>
                <a:latin typeface="Times New Roman" panose="02020603050405020304" pitchFamily="18" charset="0"/>
              </a:rPr>
              <a:t>(</a:t>
            </a:r>
            <a:r>
              <a:rPr lang="en-US" altLang="zh-CN" sz="3200" b="1">
                <a:solidFill>
                  <a:schemeClr val="tx2"/>
                </a:solidFill>
                <a:latin typeface="Times New Roman" panose="02020603050405020304" pitchFamily="18" charset="0"/>
                <a:ea typeface="楷体_GB2312" panose="02010609030101010101" pitchFamily="49" charset="-122"/>
              </a:rPr>
              <a:t>gene engineering</a:t>
            </a:r>
            <a:r>
              <a:rPr lang="en-US" altLang="zh-CN" b="1">
                <a:solidFill>
                  <a:schemeClr val="tx2"/>
                </a:solidFill>
                <a:latin typeface="Times New Roman" panose="02020603050405020304" pitchFamily="18" charset="0"/>
              </a:rPr>
              <a:t>)</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anim calcmode="lin" valueType="num">
                                      <p:cBhvr additive="base">
                                        <p:cTn id="7" dur="500" fill="hold"/>
                                        <p:tgtEl>
                                          <p:spTgt spid="39940"/>
                                        </p:tgtEl>
                                        <p:attrNameLst>
                                          <p:attrName>ppt_x</p:attrName>
                                        </p:attrNameLst>
                                      </p:cBhvr>
                                      <p:tavLst>
                                        <p:tav tm="0">
                                          <p:val>
                                            <p:strVal val="#ppt_x"/>
                                          </p:val>
                                        </p:tav>
                                        <p:tav tm="100000">
                                          <p:val>
                                            <p:strVal val="#ppt_x"/>
                                          </p:val>
                                        </p:tav>
                                      </p:tavLst>
                                    </p:anim>
                                    <p:anim calcmode="lin" valueType="num">
                                      <p:cBhvr additive="base">
                                        <p:cTn id="8" dur="500" fill="hold"/>
                                        <p:tgtEl>
                                          <p:spTgt spid="3994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39938"/>
                                        </p:tgtEl>
                                        <p:attrNameLst>
                                          <p:attrName>style.visibility</p:attrName>
                                        </p:attrNameLst>
                                      </p:cBhvr>
                                      <p:to>
                                        <p:strVal val="visible"/>
                                      </p:to>
                                    </p:set>
                                    <p:animEffect transition="in" filter="slide(fromBottom)">
                                      <p:cBhvr>
                                        <p:cTn id="13" dur="500"/>
                                        <p:tgtEl>
                                          <p:spTgt spid="3993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39941"/>
                                        </p:tgtEl>
                                        <p:attrNameLst>
                                          <p:attrName>style.visibility</p:attrName>
                                        </p:attrNameLst>
                                      </p:cBhvr>
                                      <p:to>
                                        <p:strVal val="visible"/>
                                      </p:to>
                                    </p:set>
                                    <p:animEffect transition="in" filter="checkerboard(across)">
                                      <p:cBhvr>
                                        <p:cTn id="18" dur="500"/>
                                        <p:tgtEl>
                                          <p:spTgt spid="3994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9942"/>
                                        </p:tgtEl>
                                        <p:attrNameLst>
                                          <p:attrName>style.visibility</p:attrName>
                                        </p:attrNameLst>
                                      </p:cBhvr>
                                      <p:to>
                                        <p:strVal val="visible"/>
                                      </p:to>
                                    </p:set>
                                    <p:anim calcmode="lin" valueType="num">
                                      <p:cBhvr additive="base">
                                        <p:cTn id="23" dur="500" fill="hold"/>
                                        <p:tgtEl>
                                          <p:spTgt spid="39942"/>
                                        </p:tgtEl>
                                        <p:attrNameLst>
                                          <p:attrName>ppt_x</p:attrName>
                                        </p:attrNameLst>
                                      </p:cBhvr>
                                      <p:tavLst>
                                        <p:tav tm="0">
                                          <p:val>
                                            <p:strVal val="#ppt_x"/>
                                          </p:val>
                                        </p:tav>
                                        <p:tav tm="100000">
                                          <p:val>
                                            <p:strVal val="#ppt_x"/>
                                          </p:val>
                                        </p:tav>
                                      </p:tavLst>
                                    </p:anim>
                                    <p:anim calcmode="lin" valueType="num">
                                      <p:cBhvr additive="base">
                                        <p:cTn id="24" dur="500" fill="hold"/>
                                        <p:tgtEl>
                                          <p:spTgt spid="399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P spid="39940" grpId="0"/>
      <p:bldP spid="39941" grpId="0"/>
      <p:bldP spid="399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a:extLst>
              <a:ext uri="{FF2B5EF4-FFF2-40B4-BE49-F238E27FC236}">
                <a16:creationId xmlns:a16="http://schemas.microsoft.com/office/drawing/2014/main" id="{938790A2-AE91-8056-65A1-E78BABAB7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50"/>
            <a:ext cx="244951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文本框 3">
            <a:extLst>
              <a:ext uri="{FF2B5EF4-FFF2-40B4-BE49-F238E27FC236}">
                <a16:creationId xmlns:a16="http://schemas.microsoft.com/office/drawing/2014/main" id="{A569D96E-BE3F-81B1-FA11-146C315C6A03}"/>
              </a:ext>
            </a:extLst>
          </p:cNvPr>
          <p:cNvSpPr txBox="1">
            <a:spLocks noChangeArrowheads="1"/>
          </p:cNvSpPr>
          <p:nvPr/>
        </p:nvSpPr>
        <p:spPr bwMode="auto">
          <a:xfrm>
            <a:off x="3708400" y="1341438"/>
            <a:ext cx="556113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r>
              <a:rPr lang="zh-CN" altLang="en-US" sz="3200" b="1" dirty="0">
                <a:latin typeface="华文新魏" panose="02010800040101010101" pitchFamily="2" charset="-122"/>
                <a:ea typeface="华文新魏" panose="02010800040101010101" pitchFamily="2" charset="-122"/>
              </a:rPr>
              <a:t>任课教师：</a:t>
            </a:r>
            <a:endParaRPr lang="en-US" altLang="zh-CN" sz="3200" b="1" dirty="0">
              <a:latin typeface="华文新魏" panose="02010800040101010101" pitchFamily="2" charset="-122"/>
              <a:ea typeface="华文新魏" panose="02010800040101010101" pitchFamily="2" charset="-122"/>
            </a:endParaRPr>
          </a:p>
          <a:p>
            <a:r>
              <a:rPr lang="zh-CN" altLang="en-US" sz="2800" b="1" dirty="0">
                <a:latin typeface="华文新魏" panose="02010800040101010101" pitchFamily="2" charset="-122"/>
                <a:ea typeface="华文新魏" panose="02010800040101010101" pitchFamily="2" charset="-122"/>
              </a:rPr>
              <a:t>王红胜，教授</a:t>
            </a:r>
            <a:endParaRPr lang="en-US" altLang="zh-CN" sz="2800" b="1" dirty="0">
              <a:latin typeface="华文新魏" panose="02010800040101010101" pitchFamily="2" charset="-122"/>
              <a:ea typeface="华文新魏" panose="02010800040101010101" pitchFamily="2" charset="-122"/>
            </a:endParaRPr>
          </a:p>
          <a:p>
            <a:r>
              <a:rPr lang="zh-CN" altLang="en-US" sz="2800" b="1" dirty="0">
                <a:latin typeface="华文新魏" panose="02010800040101010101" pitchFamily="2" charset="-122"/>
                <a:ea typeface="华文新魏" panose="02010800040101010101" pitchFamily="2" charset="-122"/>
              </a:rPr>
              <a:t>中山大学东校区教学楼，</a:t>
            </a:r>
            <a:r>
              <a:rPr lang="en-US" altLang="zh-CN" sz="2800" b="1" dirty="0">
                <a:latin typeface="Times New Roman" panose="02020603050405020304" pitchFamily="18" charset="0"/>
                <a:ea typeface="华文新魏" panose="02010800040101010101" pitchFamily="2" charset="-122"/>
                <a:cs typeface="Times New Roman" panose="02020603050405020304" pitchFamily="18" charset="0"/>
              </a:rPr>
              <a:t>B103</a:t>
            </a:r>
          </a:p>
          <a:p>
            <a:r>
              <a:rPr lang="en-US" altLang="zh-CN" sz="2800" b="1" dirty="0" err="1">
                <a:latin typeface="Times New Roman" panose="02020603050405020304" pitchFamily="18" charset="0"/>
                <a:ea typeface="华文新魏" panose="02010800040101010101" pitchFamily="2" charset="-122"/>
                <a:cs typeface="Times New Roman" panose="02020603050405020304" pitchFamily="18" charset="0"/>
              </a:rPr>
              <a:t>E-mail:</a:t>
            </a:r>
            <a:r>
              <a:rPr lang="en-US" altLang="zh-CN" sz="2800" b="1" u="sng" dirty="0" err="1">
                <a:solidFill>
                  <a:srgbClr val="00B0F0"/>
                </a:solidFill>
                <a:latin typeface="Times New Roman" panose="02020603050405020304" pitchFamily="18" charset="0"/>
                <a:ea typeface="华文新魏" panose="02010800040101010101" pitchFamily="2" charset="-122"/>
                <a:cs typeface="Times New Roman" panose="02020603050405020304" pitchFamily="18" charset="0"/>
              </a:rPr>
              <a:t>whongsh@mail.sysu.edu.cn</a:t>
            </a:r>
            <a:endParaRPr lang="en-US" altLang="zh-CN" sz="2800" b="1" u="sng" dirty="0">
              <a:solidFill>
                <a:srgbClr val="00B0F0"/>
              </a:solidFill>
              <a:latin typeface="Times New Roman" panose="02020603050405020304" pitchFamily="18" charset="0"/>
              <a:ea typeface="华文新魏" panose="02010800040101010101" pitchFamily="2" charset="-122"/>
              <a:cs typeface="Times New Roman" panose="02020603050405020304" pitchFamily="18" charset="0"/>
            </a:endParaRPr>
          </a:p>
          <a:p>
            <a:r>
              <a:rPr lang="zh-CN" altLang="en-US" sz="2800" b="1" dirty="0">
                <a:latin typeface="华文新魏" panose="02010800040101010101" pitchFamily="2" charset="-122"/>
                <a:ea typeface="华文新魏" panose="02010800040101010101" pitchFamily="2" charset="-122"/>
              </a:rPr>
              <a:t>金晶，副教授</a:t>
            </a:r>
            <a:endParaRPr lang="en-US" altLang="zh-CN" sz="2800" b="1" dirty="0">
              <a:latin typeface="华文新魏" panose="02010800040101010101" pitchFamily="2" charset="-122"/>
              <a:ea typeface="华文新魏" panose="02010800040101010101" pitchFamily="2" charset="-122"/>
            </a:endParaRPr>
          </a:p>
          <a:p>
            <a:r>
              <a:rPr lang="en-US" altLang="zh-CN" sz="2800" b="1" dirty="0" err="1">
                <a:latin typeface="Times New Roman" panose="02020603050405020304" pitchFamily="18" charset="0"/>
                <a:ea typeface="华文新魏" panose="02010800040101010101" pitchFamily="2" charset="-122"/>
              </a:rPr>
              <a:t>E-mail:jinjing@mail.sysu.edu.cn</a:t>
            </a:r>
            <a:endParaRPr lang="en-US" altLang="zh-CN" sz="2800" b="1" dirty="0">
              <a:latin typeface="Times New Roman" panose="02020603050405020304" pitchFamily="18" charset="0"/>
              <a:ea typeface="华文新魏" panose="02010800040101010101" pitchFamily="2" charset="-122"/>
            </a:endParaRPr>
          </a:p>
          <a:p>
            <a:r>
              <a:rPr lang="zh-CN" altLang="en-US" sz="2800" b="1" dirty="0">
                <a:latin typeface="Times New Roman" panose="02020603050405020304" pitchFamily="18" charset="0"/>
                <a:ea typeface="华文新魏" panose="02010800040101010101" pitchFamily="2" charset="-122"/>
              </a:rPr>
              <a:t>黎婕昕，副教授</a:t>
            </a:r>
          </a:p>
          <a:p>
            <a:r>
              <a:rPr lang="en-US" altLang="zh-CN" sz="2800" b="1" dirty="0">
                <a:latin typeface="Times New Roman" panose="02020603050405020304" pitchFamily="18" charset="0"/>
                <a:ea typeface="华文新魏" panose="02010800040101010101" pitchFamily="2" charset="-122"/>
              </a:rPr>
              <a:t>Email</a:t>
            </a:r>
            <a:r>
              <a:rPr lang="zh-CN" altLang="en-US" sz="2800" b="1" dirty="0">
                <a:latin typeface="Times New Roman" panose="02020603050405020304" pitchFamily="18" charset="0"/>
                <a:ea typeface="华文新魏" panose="02010800040101010101" pitchFamily="2" charset="-122"/>
              </a:rPr>
              <a:t>：</a:t>
            </a:r>
            <a:r>
              <a:rPr lang="en-US" altLang="zh-CN" sz="2800" b="1" dirty="0">
                <a:latin typeface="Times New Roman" panose="02020603050405020304" pitchFamily="18" charset="0"/>
                <a:ea typeface="华文新魏" panose="02010800040101010101" pitchFamily="2" charset="-122"/>
              </a:rPr>
              <a:t>lijiexin3@mail.sysu.edu.cn</a:t>
            </a:r>
          </a:p>
          <a:p>
            <a:endParaRPr lang="en-US" altLang="zh-CN" sz="2800" b="1" dirty="0">
              <a:latin typeface="华文新魏" panose="02010800040101010101" pitchFamily="2" charset="-122"/>
              <a:ea typeface="华文新魏" panose="02010800040101010101" pitchFamily="2" charset="-122"/>
            </a:endParaRPr>
          </a:p>
          <a:p>
            <a:r>
              <a:rPr lang="zh-CN" altLang="en-US" sz="2800" b="1" dirty="0">
                <a:latin typeface="华文新魏" panose="02010800040101010101" pitchFamily="2" charset="-122"/>
                <a:ea typeface="华文新魏" panose="02010800040101010101" pitchFamily="2" charset="-122"/>
              </a:rPr>
              <a:t>助教：</a:t>
            </a:r>
            <a:endParaRPr lang="en-US" altLang="zh-CN" sz="2800" b="1" dirty="0">
              <a:latin typeface="华文新魏" panose="02010800040101010101" pitchFamily="2" charset="-122"/>
              <a:ea typeface="华文新魏" panose="02010800040101010101" pitchFamily="2" charset="-122"/>
            </a:endParaRPr>
          </a:p>
          <a:p>
            <a:r>
              <a:rPr lang="zh-CN" altLang="en-US" sz="2800" b="1" dirty="0">
                <a:latin typeface="华文新魏" panose="02010800040101010101" pitchFamily="2" charset="-122"/>
                <a:ea typeface="华文新魏" panose="02010800040101010101" pitchFamily="2" charset="-122"/>
              </a:rPr>
              <a:t>崔芳芳，</a:t>
            </a:r>
            <a:r>
              <a:rPr lang="en-US" altLang="zh-CN" sz="2800" b="1" dirty="0">
                <a:latin typeface="华文新魏" panose="02010800040101010101" pitchFamily="2" charset="-122"/>
                <a:ea typeface="华文新魏" panose="02010800040101010101" pitchFamily="2" charset="-122"/>
              </a:rPr>
              <a:t>13653903160</a:t>
            </a:r>
            <a:endParaRPr lang="en-US" altLang="zh-CN" sz="2800" b="1" dirty="0">
              <a:latin typeface="Times New Roman" panose="02020603050405020304" pitchFamily="18" charset="0"/>
              <a:ea typeface="华文新魏" panose="02010800040101010101" pitchFamily="2" charset="-122"/>
            </a:endParaRPr>
          </a:p>
        </p:txBody>
      </p:sp>
      <p:pic>
        <p:nvPicPr>
          <p:cNvPr id="3" name="图片 2">
            <a:extLst>
              <a:ext uri="{FF2B5EF4-FFF2-40B4-BE49-F238E27FC236}">
                <a16:creationId xmlns:a16="http://schemas.microsoft.com/office/drawing/2014/main" id="{C1CF9280-1005-F027-EFE6-7048CF128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606141"/>
            <a:ext cx="3343738" cy="3933056"/>
          </a:xfrm>
          <a:prstGeom prst="rect">
            <a:avLst/>
          </a:prstGeom>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3">
            <a:extLst>
              <a:ext uri="{FF2B5EF4-FFF2-40B4-BE49-F238E27FC236}">
                <a16:creationId xmlns:a16="http://schemas.microsoft.com/office/drawing/2014/main" id="{39388B3E-F086-FAB3-CA20-5BA7C4D59DA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CF782F3-8540-8646-8F11-A3114B403D08}" type="datetime1">
              <a:rPr lang="zh-CN" altLang="en-US" sz="1000" smtClean="0"/>
              <a:pPr>
                <a:spcBef>
                  <a:spcPct val="0"/>
                </a:spcBef>
                <a:buClrTx/>
                <a:buSzTx/>
                <a:buFontTx/>
                <a:buNone/>
              </a:pPr>
              <a:t>2023/8/31</a:t>
            </a:fld>
            <a:endParaRPr lang="en-US" altLang="zh-CN" sz="1000"/>
          </a:p>
        </p:txBody>
      </p:sp>
      <p:sp>
        <p:nvSpPr>
          <p:cNvPr id="37891" name="灯片编号占位符 5">
            <a:extLst>
              <a:ext uri="{FF2B5EF4-FFF2-40B4-BE49-F238E27FC236}">
                <a16:creationId xmlns:a16="http://schemas.microsoft.com/office/drawing/2014/main" id="{F9C8C881-86CF-0A64-2765-067BB62EB4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AB99337-43AC-B245-BEF8-B979EAC11299}" type="slidenum">
              <a:rPr lang="en-US" altLang="zh-CN" sz="1000" smtClean="0"/>
              <a:pPr>
                <a:spcBef>
                  <a:spcPct val="0"/>
                </a:spcBef>
                <a:buClrTx/>
                <a:buSzTx/>
                <a:buFontTx/>
                <a:buNone/>
              </a:pPr>
              <a:t>20</a:t>
            </a:fld>
            <a:endParaRPr lang="en-US" altLang="zh-CN" sz="1000"/>
          </a:p>
        </p:txBody>
      </p:sp>
      <p:sp>
        <p:nvSpPr>
          <p:cNvPr id="37892" name="Rectangle 2">
            <a:extLst>
              <a:ext uri="{FF2B5EF4-FFF2-40B4-BE49-F238E27FC236}">
                <a16:creationId xmlns:a16="http://schemas.microsoft.com/office/drawing/2014/main" id="{325DCB87-7945-32E9-18DC-C885B5549B9B}"/>
              </a:ext>
            </a:extLst>
          </p:cNvPr>
          <p:cNvSpPr>
            <a:spLocks noGrp="1" noChangeArrowheads="1"/>
          </p:cNvSpPr>
          <p:nvPr>
            <p:ph type="title"/>
          </p:nvPr>
        </p:nvSpPr>
        <p:spPr>
          <a:xfrm>
            <a:off x="1214438" y="3071813"/>
            <a:ext cx="6480175" cy="649287"/>
          </a:xfrm>
          <a:solidFill>
            <a:schemeClr val="accent1"/>
          </a:solidFill>
          <a:ln w="28575">
            <a:solidFill>
              <a:srgbClr val="7E9CE8">
                <a:alpha val="96077"/>
              </a:srgbClr>
            </a:solidFill>
            <a:miter lim="800000"/>
            <a:headEnd/>
            <a:tailEnd/>
          </a:ln>
        </p:spPr>
        <p:txBody>
          <a:bodyPr/>
          <a:lstStyle/>
          <a:p>
            <a:pPr eaLnBrk="1" hangingPunct="1"/>
            <a:r>
              <a:rPr lang="zh-CN" altLang="en-US" sz="4000">
                <a:solidFill>
                  <a:srgbClr val="E81F1A"/>
                </a:solidFill>
                <a:latin typeface="微软雅黑" panose="020B0503020204020204" pitchFamily="34" charset="-122"/>
                <a:ea typeface="微软雅黑" panose="020B0503020204020204" pitchFamily="34" charset="-122"/>
              </a:rPr>
              <a:t>二、分子生物学的研究内容</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日期占位符 3">
            <a:extLst>
              <a:ext uri="{FF2B5EF4-FFF2-40B4-BE49-F238E27FC236}">
                <a16:creationId xmlns:a16="http://schemas.microsoft.com/office/drawing/2014/main" id="{5F81BB8C-FC40-02AE-682F-6255BC2AE88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429AD700-F7A8-7A44-A0B0-5FC68601128D}" type="datetime1">
              <a:rPr lang="zh-CN" altLang="en-US" sz="1000" smtClean="0"/>
              <a:pPr>
                <a:spcBef>
                  <a:spcPct val="0"/>
                </a:spcBef>
                <a:buClrTx/>
                <a:buSzTx/>
                <a:buFontTx/>
                <a:buNone/>
              </a:pPr>
              <a:t>2023/8/31</a:t>
            </a:fld>
            <a:endParaRPr lang="en-US" altLang="zh-CN" sz="1000"/>
          </a:p>
        </p:txBody>
      </p:sp>
      <p:sp>
        <p:nvSpPr>
          <p:cNvPr id="39939" name="灯片编号占位符 5">
            <a:extLst>
              <a:ext uri="{FF2B5EF4-FFF2-40B4-BE49-F238E27FC236}">
                <a16:creationId xmlns:a16="http://schemas.microsoft.com/office/drawing/2014/main" id="{94419FDE-0943-B0E7-56AB-73E163EE21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524B6A4-F981-9D4C-B3DB-338D6ADD5160}" type="slidenum">
              <a:rPr lang="en-US" altLang="zh-CN" sz="1000" smtClean="0"/>
              <a:pPr>
                <a:spcBef>
                  <a:spcPct val="0"/>
                </a:spcBef>
                <a:buClrTx/>
                <a:buSzTx/>
                <a:buFontTx/>
                <a:buNone/>
              </a:pPr>
              <a:t>21</a:t>
            </a:fld>
            <a:endParaRPr lang="en-US" altLang="zh-CN" sz="1000"/>
          </a:p>
        </p:txBody>
      </p:sp>
      <p:sp>
        <p:nvSpPr>
          <p:cNvPr id="39940" name="Rectangle 2">
            <a:extLst>
              <a:ext uri="{FF2B5EF4-FFF2-40B4-BE49-F238E27FC236}">
                <a16:creationId xmlns:a16="http://schemas.microsoft.com/office/drawing/2014/main" id="{3CB092FB-6C7A-8A61-BC3D-B49F82D36259}"/>
              </a:ext>
            </a:extLst>
          </p:cNvPr>
          <p:cNvSpPr>
            <a:spLocks noGrp="1" noChangeArrowheads="1"/>
          </p:cNvSpPr>
          <p:nvPr>
            <p:ph type="title"/>
          </p:nvPr>
        </p:nvSpPr>
        <p:spPr>
          <a:xfrm>
            <a:off x="500063" y="1143000"/>
            <a:ext cx="5689600" cy="615950"/>
          </a:xfrm>
        </p:spPr>
        <p:txBody>
          <a:bodyPr/>
          <a:lstStyle/>
          <a:p>
            <a:pPr eaLnBrk="1" hangingPunct="1"/>
            <a:r>
              <a:rPr lang="zh-CN" altLang="en-US" sz="3600">
                <a:solidFill>
                  <a:srgbClr val="C00000"/>
                </a:solidFill>
                <a:latin typeface="微软雅黑" panose="020B0503020204020204" pitchFamily="34" charset="-122"/>
                <a:ea typeface="微软雅黑" panose="020B0503020204020204" pitchFamily="34" charset="-122"/>
              </a:rPr>
              <a:t>分子生物学的主要研究内容：</a:t>
            </a:r>
          </a:p>
        </p:txBody>
      </p:sp>
      <p:sp>
        <p:nvSpPr>
          <p:cNvPr id="46083" name="Rectangle 3">
            <a:extLst>
              <a:ext uri="{FF2B5EF4-FFF2-40B4-BE49-F238E27FC236}">
                <a16:creationId xmlns:a16="http://schemas.microsoft.com/office/drawing/2014/main" id="{0E743DEB-6587-6937-5015-18C719BE061F}"/>
              </a:ext>
            </a:extLst>
          </p:cNvPr>
          <p:cNvSpPr>
            <a:spLocks noGrp="1" noChangeArrowheads="1"/>
          </p:cNvSpPr>
          <p:nvPr>
            <p:ph type="body" idx="1"/>
          </p:nvPr>
        </p:nvSpPr>
        <p:spPr>
          <a:xfrm>
            <a:off x="714375" y="2571750"/>
            <a:ext cx="7143750" cy="1655763"/>
          </a:xfrm>
        </p:spPr>
        <p:txBody>
          <a:bodyPr/>
          <a:lstStyle/>
          <a:p>
            <a:pPr marL="0" indent="0" eaLnBrk="1" hangingPunct="1">
              <a:lnSpc>
                <a:spcPct val="150000"/>
              </a:lnSpc>
              <a:spcBef>
                <a:spcPct val="0"/>
              </a:spcBef>
              <a:buClrTx/>
              <a:buSzTx/>
              <a:buFontTx/>
              <a:buNone/>
            </a:pPr>
            <a:r>
              <a:rPr lang="zh-CN" altLang="en-US" sz="3200" b="1">
                <a:solidFill>
                  <a:srgbClr val="003399"/>
                </a:solidFill>
                <a:latin typeface="微软雅黑" panose="020B0503020204020204" pitchFamily="34" charset="-122"/>
                <a:ea typeface="微软雅黑" panose="020B0503020204020204" pitchFamily="34" charset="-122"/>
              </a:rPr>
              <a:t>生物大分子的结构、功能，生物大分子之间的相互作用及其与疾病发生、发展的关系。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1">
            <a:extLst>
              <a:ext uri="{FF2B5EF4-FFF2-40B4-BE49-F238E27FC236}">
                <a16:creationId xmlns:a16="http://schemas.microsoft.com/office/drawing/2014/main" id="{885E090D-B81F-6A7F-5803-910148C1CB9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28FE4E8-0455-D843-9913-D2649E6D9F4C}" type="datetime1">
              <a:rPr lang="zh-CN" altLang="en-US" sz="1000" smtClean="0"/>
              <a:pPr>
                <a:spcBef>
                  <a:spcPct val="0"/>
                </a:spcBef>
                <a:buClrTx/>
                <a:buSzTx/>
                <a:buFontTx/>
                <a:buNone/>
              </a:pPr>
              <a:t>2023/8/31</a:t>
            </a:fld>
            <a:endParaRPr lang="en-US" altLang="zh-CN" sz="1000"/>
          </a:p>
        </p:txBody>
      </p:sp>
      <p:sp>
        <p:nvSpPr>
          <p:cNvPr id="41987" name="灯片编号占位符 3">
            <a:extLst>
              <a:ext uri="{FF2B5EF4-FFF2-40B4-BE49-F238E27FC236}">
                <a16:creationId xmlns:a16="http://schemas.microsoft.com/office/drawing/2014/main" id="{E90C7E3C-5660-E70A-D814-96F6B546A5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6042C3A-CD9D-BC4D-B903-068222433CB6}" type="slidenum">
              <a:rPr lang="en-US" altLang="zh-CN" sz="1000" smtClean="0"/>
              <a:pPr>
                <a:spcBef>
                  <a:spcPct val="0"/>
                </a:spcBef>
                <a:buClrTx/>
                <a:buSzTx/>
                <a:buFontTx/>
                <a:buNone/>
              </a:pPr>
              <a:t>22</a:t>
            </a:fld>
            <a:endParaRPr lang="en-US" altLang="zh-CN" sz="1000"/>
          </a:p>
        </p:txBody>
      </p:sp>
      <p:sp>
        <p:nvSpPr>
          <p:cNvPr id="48130" name="Rectangle 2">
            <a:extLst>
              <a:ext uri="{FF2B5EF4-FFF2-40B4-BE49-F238E27FC236}">
                <a16:creationId xmlns:a16="http://schemas.microsoft.com/office/drawing/2014/main" id="{C9557508-0397-1BA0-17B3-C8C8FEAF899B}"/>
              </a:ext>
            </a:extLst>
          </p:cNvPr>
          <p:cNvSpPr>
            <a:spLocks noChangeArrowheads="1"/>
          </p:cNvSpPr>
          <p:nvPr/>
        </p:nvSpPr>
        <p:spPr bwMode="auto">
          <a:xfrm>
            <a:off x="323850" y="1177925"/>
            <a:ext cx="849788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chemeClr val="tx2"/>
              </a:buClr>
              <a:buSzPct val="70000"/>
              <a:buFont typeface="Wingdings" pitchFamily="2" charset="2"/>
              <a:buChar char="l"/>
              <a:tabLst>
                <a:tab pos="571500" algn="l"/>
              </a:tabLst>
              <a:defRPr sz="30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70000"/>
              <a:buFont typeface="Wingdings" pitchFamily="2" charset="2"/>
              <a:buChar char="l"/>
              <a:tabLst>
                <a:tab pos="5715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tabLst>
                <a:tab pos="5715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ClrTx/>
              <a:buSzTx/>
              <a:buFontTx/>
              <a:buNone/>
            </a:pPr>
            <a:endParaRPr lang="en-US" altLang="zh-CN" sz="3200" b="1">
              <a:solidFill>
                <a:srgbClr val="CC3300"/>
              </a:solidFill>
            </a:endParaRPr>
          </a:p>
          <a:p>
            <a:pPr lvl="1" eaLnBrk="1" hangingPunct="1">
              <a:spcBef>
                <a:spcPct val="0"/>
              </a:spcBef>
              <a:buClrTx/>
              <a:buSzTx/>
              <a:buFontTx/>
              <a:buNone/>
            </a:pPr>
            <a:r>
              <a:rPr lang="en-US" altLang="zh-CN" sz="2400"/>
              <a:t>        </a:t>
            </a:r>
            <a:r>
              <a:rPr lang="zh-CN" altLang="en-US" sz="3200" b="1">
                <a:latin typeface="楷体_GB2312" panose="02010609030101010101" pitchFamily="49" charset="-122"/>
                <a:ea typeface="楷体_GB2312" panose="02010609030101010101" pitchFamily="49" charset="-122"/>
              </a:rPr>
              <a:t>核酸的分子生物学主要研究核酸的结构及其功能。核酸的主要作用是携带和传递遗传信息，因此形成了分子遗传学。</a:t>
            </a:r>
          </a:p>
        </p:txBody>
      </p:sp>
      <p:sp>
        <p:nvSpPr>
          <p:cNvPr id="41989" name="Rectangle 5">
            <a:extLst>
              <a:ext uri="{FF2B5EF4-FFF2-40B4-BE49-F238E27FC236}">
                <a16:creationId xmlns:a16="http://schemas.microsoft.com/office/drawing/2014/main" id="{88123367-2604-B5E8-B365-82773488574E}"/>
              </a:ext>
            </a:extLst>
          </p:cNvPr>
          <p:cNvSpPr>
            <a:spLocks noChangeArrowheads="1"/>
          </p:cNvSpPr>
          <p:nvPr/>
        </p:nvSpPr>
        <p:spPr bwMode="auto">
          <a:xfrm>
            <a:off x="0" y="692150"/>
            <a:ext cx="6302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chemeClr val="tx2"/>
              </a:buClr>
              <a:buSzPct val="70000"/>
              <a:buFont typeface="Wingdings" pitchFamily="2" charset="2"/>
              <a:buChar char="l"/>
              <a:tabLst>
                <a:tab pos="571500" algn="l"/>
              </a:tabLst>
              <a:defRPr sz="30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70000"/>
              <a:buFont typeface="Wingdings" pitchFamily="2" charset="2"/>
              <a:buChar char="l"/>
              <a:tabLst>
                <a:tab pos="5715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tabLst>
                <a:tab pos="5715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tabLst>
                <a:tab pos="571500" algn="l"/>
              </a:tabLst>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ClrTx/>
              <a:buSzTx/>
              <a:buFontTx/>
              <a:buNone/>
            </a:pPr>
            <a:r>
              <a:rPr lang="zh-CN" altLang="en-US" sz="3600" b="1">
                <a:solidFill>
                  <a:srgbClr val="E81F1A"/>
                </a:solidFill>
                <a:latin typeface="微软雅黑" panose="020B0503020204020204" pitchFamily="34" charset="-122"/>
                <a:ea typeface="微软雅黑" panose="020B0503020204020204" pitchFamily="34" charset="-122"/>
              </a:rPr>
              <a:t>（一） 核酸分子生物学：</a:t>
            </a:r>
            <a:r>
              <a:rPr lang="zh-CN" altLang="en-US" sz="2400">
                <a:latin typeface="微软雅黑" panose="020B0503020204020204" pitchFamily="34" charset="-122"/>
                <a:ea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endParaRPr>
          </a:p>
        </p:txBody>
      </p:sp>
      <p:sp>
        <p:nvSpPr>
          <p:cNvPr id="48134" name="Text Box 6">
            <a:extLst>
              <a:ext uri="{FF2B5EF4-FFF2-40B4-BE49-F238E27FC236}">
                <a16:creationId xmlns:a16="http://schemas.microsoft.com/office/drawing/2014/main" id="{7294B8D1-3D24-04C7-176A-2BF2501E6E2B}"/>
              </a:ext>
            </a:extLst>
          </p:cNvPr>
          <p:cNvSpPr txBox="1">
            <a:spLocks noChangeArrowheads="1"/>
          </p:cNvSpPr>
          <p:nvPr/>
        </p:nvSpPr>
        <p:spPr bwMode="auto">
          <a:xfrm>
            <a:off x="250825" y="3644900"/>
            <a:ext cx="85693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ClrTx/>
              <a:buSzTx/>
              <a:buFontTx/>
              <a:buNone/>
            </a:pPr>
            <a:r>
              <a:rPr lang="en-US" altLang="zh-CN" sz="2800" b="1">
                <a:solidFill>
                  <a:srgbClr val="F3AE75"/>
                </a:solidFill>
                <a:latin typeface="黑体" panose="02010609060101010101" pitchFamily="49" charset="-122"/>
                <a:ea typeface="黑体" panose="02010609060101010101" pitchFamily="49" charset="-122"/>
              </a:rPr>
              <a:t>    </a:t>
            </a:r>
            <a:r>
              <a:rPr lang="zh-CN" altLang="en-US" sz="3200" b="1">
                <a:solidFill>
                  <a:srgbClr val="AE0E19"/>
                </a:solidFill>
                <a:latin typeface="黑体" panose="02010609060101010101" pitchFamily="49" charset="-122"/>
                <a:ea typeface="黑体" panose="02010609060101010101" pitchFamily="49" charset="-122"/>
              </a:rPr>
              <a:t>分子遗传学：</a:t>
            </a:r>
            <a:r>
              <a:rPr lang="zh-CN" altLang="en-US" sz="3200" b="1">
                <a:latin typeface="楷体_GB2312" panose="02010609030101010101" pitchFamily="49" charset="-122"/>
                <a:ea typeface="楷体_GB2312" panose="02010609030101010101" pitchFamily="49" charset="-122"/>
              </a:rPr>
              <a:t>形成了比较完整的理论体系和研究技术，它是目前分子生物学中内容最丰富、研究最活跃的一个领域。</a:t>
            </a:r>
            <a:endParaRPr lang="zh-CN" altLang="en-US" sz="3200">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linds(horizontal)">
                                      <p:cBhvr>
                                        <p:cTn id="7" dur="500"/>
                                        <p:tgtEl>
                                          <p:spTgt spid="48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134"/>
                                        </p:tgtEl>
                                        <p:attrNameLst>
                                          <p:attrName>style.visibility</p:attrName>
                                        </p:attrNameLst>
                                      </p:cBhvr>
                                      <p:to>
                                        <p:strVal val="visible"/>
                                      </p:to>
                                    </p:set>
                                    <p:animEffect transition="in" filter="blinds(horizontal)">
                                      <p:cBhvr>
                                        <p:cTn id="12" dur="500"/>
                                        <p:tgtEl>
                                          <p:spTgt spid="48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p:bldP spid="481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a:extLst>
              <a:ext uri="{FF2B5EF4-FFF2-40B4-BE49-F238E27FC236}">
                <a16:creationId xmlns:a16="http://schemas.microsoft.com/office/drawing/2014/main" id="{74439E3B-2F80-1C6F-19E0-AA9AE2B566B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D081D90-1F3F-534B-9957-6EAAC73831DA}" type="datetime1">
              <a:rPr lang="zh-CN" altLang="en-US" sz="1000" smtClean="0"/>
              <a:pPr>
                <a:spcBef>
                  <a:spcPct val="0"/>
                </a:spcBef>
                <a:buClrTx/>
                <a:buSzTx/>
                <a:buFontTx/>
                <a:buNone/>
              </a:pPr>
              <a:t>2023/8/31</a:t>
            </a:fld>
            <a:endParaRPr lang="en-US" altLang="zh-CN" sz="1000"/>
          </a:p>
        </p:txBody>
      </p:sp>
      <p:sp>
        <p:nvSpPr>
          <p:cNvPr id="44035" name="灯片编号占位符 5">
            <a:extLst>
              <a:ext uri="{FF2B5EF4-FFF2-40B4-BE49-F238E27FC236}">
                <a16:creationId xmlns:a16="http://schemas.microsoft.com/office/drawing/2014/main" id="{B957F501-65A6-2C2E-EB33-BF3633457E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4411D44-581A-A443-AB0C-388DFF871B6C}" type="slidenum">
              <a:rPr lang="en-US" altLang="zh-CN" sz="1000" smtClean="0"/>
              <a:pPr>
                <a:spcBef>
                  <a:spcPct val="0"/>
                </a:spcBef>
                <a:buClrTx/>
                <a:buSzTx/>
                <a:buFontTx/>
                <a:buNone/>
              </a:pPr>
              <a:t>23</a:t>
            </a:fld>
            <a:endParaRPr lang="en-US" altLang="zh-CN" sz="1000"/>
          </a:p>
        </p:txBody>
      </p:sp>
      <p:sp>
        <p:nvSpPr>
          <p:cNvPr id="44036" name="Rectangle 2">
            <a:extLst>
              <a:ext uri="{FF2B5EF4-FFF2-40B4-BE49-F238E27FC236}">
                <a16:creationId xmlns:a16="http://schemas.microsoft.com/office/drawing/2014/main" id="{22EDC9ED-6E7A-1D63-3A6B-51410394F18F}"/>
              </a:ext>
            </a:extLst>
          </p:cNvPr>
          <p:cNvSpPr>
            <a:spLocks noGrp="1" noChangeArrowheads="1"/>
          </p:cNvSpPr>
          <p:nvPr>
            <p:ph type="title"/>
          </p:nvPr>
        </p:nvSpPr>
        <p:spPr>
          <a:xfrm>
            <a:off x="611188" y="404813"/>
            <a:ext cx="5616575" cy="792162"/>
          </a:xfrm>
        </p:spPr>
        <p:txBody>
          <a:bodyPr/>
          <a:lstStyle/>
          <a:p>
            <a:pPr eaLnBrk="1" hangingPunct="1"/>
            <a:r>
              <a:rPr lang="en-US" altLang="zh-CN" sz="3000" b="0">
                <a:solidFill>
                  <a:srgbClr val="FF3300"/>
                </a:solidFill>
                <a:latin typeface="黑体" panose="02010609060101010101" pitchFamily="49" charset="-122"/>
                <a:ea typeface="黑体" panose="02010609060101010101" pitchFamily="49" charset="-122"/>
              </a:rPr>
              <a:t>1. </a:t>
            </a:r>
            <a:r>
              <a:rPr kumimoji="1" lang="zh-CN" altLang="en-US" sz="3200">
                <a:solidFill>
                  <a:srgbClr val="E81F1A"/>
                </a:solidFill>
                <a:latin typeface="黑体" panose="02010609060101010101" pitchFamily="49" charset="-122"/>
                <a:ea typeface="黑体" panose="02010609060101010101" pitchFamily="49" charset="-122"/>
              </a:rPr>
              <a:t>核酸</a:t>
            </a:r>
            <a:r>
              <a:rPr lang="zh-CN" altLang="en-US" sz="3200">
                <a:solidFill>
                  <a:srgbClr val="E81F1A"/>
                </a:solidFill>
                <a:latin typeface="黑体" panose="02010609060101010101" pitchFamily="49" charset="-122"/>
                <a:ea typeface="黑体" panose="02010609060101010101" pitchFamily="49" charset="-122"/>
              </a:rPr>
              <a:t>的发现</a:t>
            </a:r>
          </a:p>
        </p:txBody>
      </p:sp>
      <p:sp>
        <p:nvSpPr>
          <p:cNvPr id="44037" name="Rectangle 3">
            <a:extLst>
              <a:ext uri="{FF2B5EF4-FFF2-40B4-BE49-F238E27FC236}">
                <a16:creationId xmlns:a16="http://schemas.microsoft.com/office/drawing/2014/main" id="{03351B63-9EB0-AC3E-C8A7-38FB91A4331F}"/>
              </a:ext>
            </a:extLst>
          </p:cNvPr>
          <p:cNvSpPr>
            <a:spLocks noGrp="1" noChangeArrowheads="1"/>
          </p:cNvSpPr>
          <p:nvPr>
            <p:ph type="body" idx="1"/>
          </p:nvPr>
        </p:nvSpPr>
        <p:spPr>
          <a:xfrm>
            <a:off x="785813" y="1428750"/>
            <a:ext cx="4745037" cy="4800600"/>
          </a:xfrm>
          <a:ln>
            <a:solidFill>
              <a:srgbClr val="16964A"/>
            </a:solidFill>
            <a:miter lim="800000"/>
            <a:headEnd/>
            <a:tailEnd/>
          </a:ln>
        </p:spPr>
        <p:txBody>
          <a:bodyPr/>
          <a:lstStyle/>
          <a:p>
            <a:pPr eaLnBrk="1" hangingPunct="1">
              <a:spcBef>
                <a:spcPct val="0"/>
              </a:spcBef>
              <a:buClrTx/>
              <a:buSzTx/>
              <a:buFontTx/>
              <a:buNone/>
            </a:pPr>
            <a:r>
              <a:rPr lang="en-US" altLang="zh-CN" sz="1500"/>
              <a:t>                 </a:t>
            </a:r>
            <a:r>
              <a:rPr lang="zh-CN" altLang="en-US" sz="2600" b="1">
                <a:ea typeface="楷体_GB2312" panose="02010609030101010101" pitchFamily="49" charset="-122"/>
              </a:rPr>
              <a:t>早在</a:t>
            </a:r>
            <a:r>
              <a:rPr lang="en-US" altLang="zh-CN" sz="2600" b="1">
                <a:ea typeface="楷体_GB2312" panose="02010609030101010101" pitchFamily="49" charset="-122"/>
              </a:rPr>
              <a:t>1868</a:t>
            </a:r>
            <a:r>
              <a:rPr lang="zh-CN" altLang="en-US" sz="2600" b="1">
                <a:ea typeface="楷体_GB2312" panose="02010609030101010101" pitchFamily="49" charset="-122"/>
              </a:rPr>
              <a:t>年，</a:t>
            </a:r>
            <a:r>
              <a:rPr lang="en-US" altLang="zh-CN" sz="2600" b="1">
                <a:ea typeface="楷体_GB2312" panose="02010609030101010101" pitchFamily="49" charset="-122"/>
              </a:rPr>
              <a:t>Miescher</a:t>
            </a:r>
            <a:r>
              <a:rPr lang="zh-CN" altLang="en-US" sz="2600" b="1">
                <a:ea typeface="楷体_GB2312" panose="02010609030101010101" pitchFamily="49" charset="-122"/>
              </a:rPr>
              <a:t>从脓细胞中分离出细胞核，用稀碱抽提再加入酸，得到了一种含氮和磷特别丰富的物质，当时称其为</a:t>
            </a:r>
            <a:r>
              <a:rPr lang="zh-CN" altLang="en-US" sz="2600" b="1">
                <a:solidFill>
                  <a:srgbClr val="00B0F0"/>
                </a:solidFill>
                <a:ea typeface="楷体_GB2312" panose="02010609030101010101" pitchFamily="49" charset="-122"/>
              </a:rPr>
              <a:t>核素（</a:t>
            </a:r>
            <a:r>
              <a:rPr lang="en-US" altLang="zh-CN" sz="2600" b="1">
                <a:solidFill>
                  <a:srgbClr val="00B0F0"/>
                </a:solidFill>
                <a:ea typeface="楷体_GB2312" panose="02010609030101010101" pitchFamily="49" charset="-122"/>
              </a:rPr>
              <a:t>nuclein</a:t>
            </a:r>
            <a:r>
              <a:rPr lang="zh-CN" altLang="en-US" sz="2600" b="1">
                <a:solidFill>
                  <a:srgbClr val="00B0F0"/>
                </a:solidFill>
                <a:ea typeface="楷体_GB2312" panose="02010609030101010101" pitchFamily="49" charset="-122"/>
              </a:rPr>
              <a:t>）</a:t>
            </a:r>
            <a:r>
              <a:rPr lang="zh-CN" altLang="en-US" sz="2600" b="1">
                <a:ea typeface="楷体_GB2312" panose="02010609030101010101" pitchFamily="49" charset="-122"/>
              </a:rPr>
              <a:t>。  </a:t>
            </a:r>
          </a:p>
          <a:p>
            <a:pPr eaLnBrk="1" hangingPunct="1">
              <a:spcBef>
                <a:spcPct val="0"/>
              </a:spcBef>
              <a:buClrTx/>
              <a:buSzTx/>
              <a:buFontTx/>
              <a:buNone/>
            </a:pPr>
            <a:r>
              <a:rPr lang="zh-CN" altLang="en-US" sz="2600" b="1">
                <a:ea typeface="楷体_GB2312" panose="02010609030101010101" pitchFamily="49" charset="-122"/>
              </a:rPr>
              <a:t>          </a:t>
            </a:r>
            <a:r>
              <a:rPr lang="en-US" altLang="zh-CN" sz="2600" b="1">
                <a:ea typeface="楷体_GB2312" panose="02010609030101010101" pitchFamily="49" charset="-122"/>
              </a:rPr>
              <a:t>1872</a:t>
            </a:r>
            <a:r>
              <a:rPr lang="zh-CN" altLang="en-US" sz="2600" b="1">
                <a:ea typeface="楷体_GB2312" panose="02010609030101010101" pitchFamily="49" charset="-122"/>
              </a:rPr>
              <a:t>年，他又在鲑鱼精子细胞核中发现了大量的这类物质。由于这类物质都是从细胞核中提取出来的，而且又是酸性，故称其为</a:t>
            </a:r>
            <a:r>
              <a:rPr lang="zh-CN" altLang="en-US" sz="2600" b="1">
                <a:solidFill>
                  <a:srgbClr val="00B0F0"/>
                </a:solidFill>
                <a:ea typeface="楷体_GB2312" panose="02010609030101010101" pitchFamily="49" charset="-122"/>
              </a:rPr>
              <a:t>核酸（</a:t>
            </a:r>
            <a:r>
              <a:rPr lang="en-US" altLang="zh-CN" sz="2600" b="1">
                <a:solidFill>
                  <a:srgbClr val="00B0F0"/>
                </a:solidFill>
                <a:ea typeface="楷体_GB2312" panose="02010609030101010101" pitchFamily="49" charset="-122"/>
              </a:rPr>
              <a:t>nucleic acid</a:t>
            </a:r>
            <a:r>
              <a:rPr lang="zh-CN" altLang="en-US" sz="2600" b="1">
                <a:solidFill>
                  <a:srgbClr val="00B0F0"/>
                </a:solidFill>
                <a:ea typeface="楷体_GB2312" panose="02010609030101010101" pitchFamily="49" charset="-122"/>
              </a:rPr>
              <a:t>）</a:t>
            </a:r>
            <a:r>
              <a:rPr lang="zh-CN" altLang="en-US" sz="2600" b="1">
                <a:ea typeface="楷体_GB2312" panose="02010609030101010101" pitchFamily="49" charset="-122"/>
              </a:rPr>
              <a:t>。</a:t>
            </a:r>
          </a:p>
        </p:txBody>
      </p:sp>
      <p:grpSp>
        <p:nvGrpSpPr>
          <p:cNvPr id="2" name="Group 6">
            <a:extLst>
              <a:ext uri="{FF2B5EF4-FFF2-40B4-BE49-F238E27FC236}">
                <a16:creationId xmlns:a16="http://schemas.microsoft.com/office/drawing/2014/main" id="{A8F04586-5E5D-51B2-18A8-B3B7DFD947C1}"/>
              </a:ext>
            </a:extLst>
          </p:cNvPr>
          <p:cNvGrpSpPr>
            <a:grpSpLocks/>
          </p:cNvGrpSpPr>
          <p:nvPr/>
        </p:nvGrpSpPr>
        <p:grpSpPr bwMode="auto">
          <a:xfrm>
            <a:off x="6084888" y="1916113"/>
            <a:ext cx="2447925" cy="3103562"/>
            <a:chOff x="3833" y="1207"/>
            <a:chExt cx="1542" cy="1955"/>
          </a:xfrm>
        </p:grpSpPr>
        <p:sp>
          <p:nvSpPr>
            <p:cNvPr id="44039" name="Text Box 4">
              <a:extLst>
                <a:ext uri="{FF2B5EF4-FFF2-40B4-BE49-F238E27FC236}">
                  <a16:creationId xmlns:a16="http://schemas.microsoft.com/office/drawing/2014/main" id="{F51E4DC5-465C-E2EF-904F-692F85A5971C}"/>
                </a:ext>
              </a:extLst>
            </p:cNvPr>
            <p:cNvSpPr txBox="1">
              <a:spLocks noChangeArrowheads="1"/>
            </p:cNvSpPr>
            <p:nvPr/>
          </p:nvSpPr>
          <p:spPr bwMode="auto">
            <a:xfrm>
              <a:off x="3833" y="2931"/>
              <a:ext cx="15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a:t>Friedeich   Miescher </a:t>
              </a:r>
            </a:p>
          </p:txBody>
        </p:sp>
        <p:pic>
          <p:nvPicPr>
            <p:cNvPr id="44040" name="Picture 5" descr="miescher">
              <a:extLst>
                <a:ext uri="{FF2B5EF4-FFF2-40B4-BE49-F238E27FC236}">
                  <a16:creationId xmlns:a16="http://schemas.microsoft.com/office/drawing/2014/main" id="{AC936F93-1441-842D-A22D-A52E2B00A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 y="1207"/>
              <a:ext cx="1360"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1">
            <a:extLst>
              <a:ext uri="{FF2B5EF4-FFF2-40B4-BE49-F238E27FC236}">
                <a16:creationId xmlns:a16="http://schemas.microsoft.com/office/drawing/2014/main" id="{AED6C545-5354-F3D0-1B36-C60D5C5AB3A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324FB30-2101-A845-9D89-BEB8A14663C3}" type="datetime1">
              <a:rPr lang="zh-CN" altLang="en-US" sz="1000" smtClean="0"/>
              <a:pPr>
                <a:spcBef>
                  <a:spcPct val="0"/>
                </a:spcBef>
                <a:buClrTx/>
                <a:buSzTx/>
                <a:buFontTx/>
                <a:buNone/>
              </a:pPr>
              <a:t>2023/8/31</a:t>
            </a:fld>
            <a:endParaRPr lang="en-US" altLang="zh-CN" sz="1000"/>
          </a:p>
        </p:txBody>
      </p:sp>
      <p:sp>
        <p:nvSpPr>
          <p:cNvPr id="46083" name="灯片编号占位符 3">
            <a:extLst>
              <a:ext uri="{FF2B5EF4-FFF2-40B4-BE49-F238E27FC236}">
                <a16:creationId xmlns:a16="http://schemas.microsoft.com/office/drawing/2014/main" id="{0B4AD4A3-352A-866F-F26A-7F9D38D4C1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E814C66-9F09-E74C-A2A3-A028E12AF5E6}" type="slidenum">
              <a:rPr lang="en-US" altLang="zh-CN" sz="1000" smtClean="0"/>
              <a:pPr>
                <a:spcBef>
                  <a:spcPct val="0"/>
                </a:spcBef>
                <a:buClrTx/>
                <a:buSzTx/>
                <a:buFontTx/>
                <a:buNone/>
              </a:pPr>
              <a:t>24</a:t>
            </a:fld>
            <a:endParaRPr lang="en-US" altLang="zh-CN" sz="1000"/>
          </a:p>
        </p:txBody>
      </p:sp>
      <p:sp>
        <p:nvSpPr>
          <p:cNvPr id="46084" name="Text Box 2">
            <a:extLst>
              <a:ext uri="{FF2B5EF4-FFF2-40B4-BE49-F238E27FC236}">
                <a16:creationId xmlns:a16="http://schemas.microsoft.com/office/drawing/2014/main" id="{91B75F1E-D746-65BB-8CDD-0EF863042445}"/>
              </a:ext>
            </a:extLst>
          </p:cNvPr>
          <p:cNvSpPr txBox="1">
            <a:spLocks noChangeArrowheads="1"/>
          </p:cNvSpPr>
          <p:nvPr/>
        </p:nvSpPr>
        <p:spPr bwMode="auto">
          <a:xfrm>
            <a:off x="609600" y="1752600"/>
            <a:ext cx="785495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3200"/>
              <a:t>       </a:t>
            </a:r>
            <a:r>
              <a:rPr lang="zh-CN" altLang="en-US" sz="3200" b="1">
                <a:ea typeface="黑体" panose="02010609060101010101" pitchFamily="49" charset="-122"/>
              </a:rPr>
              <a:t>自核酸被发现以来的相当长时期内，对它的生物学功能几乎毫无所知。</a:t>
            </a:r>
            <a:r>
              <a:rPr kumimoji="1" lang="zh-CN" altLang="en-US" sz="3200" b="1">
                <a:ea typeface="黑体" panose="02010609060101010101" pitchFamily="49" charset="-122"/>
              </a:rPr>
              <a:t> </a:t>
            </a:r>
            <a:r>
              <a:rPr kumimoji="1" lang="en-US" altLang="zh-CN" sz="3200" b="1">
                <a:ea typeface="黑体" panose="02010609060101010101" pitchFamily="49" charset="-122"/>
              </a:rPr>
              <a:t>1928</a:t>
            </a:r>
            <a:r>
              <a:rPr kumimoji="1" lang="zh-CN" altLang="en-US" sz="3200" b="1">
                <a:ea typeface="黑体" panose="02010609060101010101" pitchFamily="49" charset="-122"/>
              </a:rPr>
              <a:t>年</a:t>
            </a:r>
            <a:r>
              <a:rPr kumimoji="1" lang="en-US" altLang="zh-CN" sz="3200" b="1">
                <a:ea typeface="黑体" panose="02010609060101010101" pitchFamily="49" charset="-122"/>
              </a:rPr>
              <a:t>(</a:t>
            </a:r>
            <a:r>
              <a:rPr lang="en-US" altLang="zh-CN" sz="3200" b="1">
                <a:solidFill>
                  <a:srgbClr val="FF0000"/>
                </a:solidFill>
                <a:ea typeface="黑体" panose="02010609060101010101" pitchFamily="49" charset="-122"/>
              </a:rPr>
              <a:t>Frederick Griffith</a:t>
            </a:r>
            <a:r>
              <a:rPr lang="en-US" altLang="zh-CN" sz="3200" b="1">
                <a:ea typeface="黑体" panose="02010609060101010101" pitchFamily="49" charset="-122"/>
              </a:rPr>
              <a:t>)</a:t>
            </a:r>
            <a:r>
              <a:rPr kumimoji="1" lang="zh-CN" altLang="en-US" sz="3200" b="1">
                <a:ea typeface="黑体" panose="02010609060101010101" pitchFamily="49" charset="-122"/>
              </a:rPr>
              <a:t>以后，核酸功能研究取得了重大进展。</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1">
            <a:extLst>
              <a:ext uri="{FF2B5EF4-FFF2-40B4-BE49-F238E27FC236}">
                <a16:creationId xmlns:a16="http://schemas.microsoft.com/office/drawing/2014/main" id="{3C80E7B4-58CD-1A8F-5FC3-57BBF537164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6043CD0-6E13-B14B-A91A-2D47463F908B}" type="datetime1">
              <a:rPr lang="zh-CN" altLang="en-US" sz="1000" smtClean="0"/>
              <a:pPr>
                <a:spcBef>
                  <a:spcPct val="0"/>
                </a:spcBef>
                <a:buClrTx/>
                <a:buSzTx/>
                <a:buFontTx/>
                <a:buNone/>
              </a:pPr>
              <a:t>2023/8/31</a:t>
            </a:fld>
            <a:endParaRPr lang="en-US" altLang="zh-CN" sz="1000"/>
          </a:p>
        </p:txBody>
      </p:sp>
      <p:sp>
        <p:nvSpPr>
          <p:cNvPr id="48131" name="灯片编号占位符 3">
            <a:extLst>
              <a:ext uri="{FF2B5EF4-FFF2-40B4-BE49-F238E27FC236}">
                <a16:creationId xmlns:a16="http://schemas.microsoft.com/office/drawing/2014/main" id="{8168D14B-EF84-4388-B3EA-6F54B7F5D5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B847EBC-A3B6-6444-977F-B80DD85CC81E}" type="slidenum">
              <a:rPr lang="en-US" altLang="zh-CN" sz="1000" smtClean="0"/>
              <a:pPr>
                <a:spcBef>
                  <a:spcPct val="0"/>
                </a:spcBef>
                <a:buClrTx/>
                <a:buSzTx/>
                <a:buFontTx/>
                <a:buNone/>
              </a:pPr>
              <a:t>25</a:t>
            </a:fld>
            <a:endParaRPr lang="en-US" altLang="zh-CN" sz="1000"/>
          </a:p>
        </p:txBody>
      </p:sp>
      <p:pic>
        <p:nvPicPr>
          <p:cNvPr id="48132" name="Picture 2" descr="0215">
            <a:extLst>
              <a:ext uri="{FF2B5EF4-FFF2-40B4-BE49-F238E27FC236}">
                <a16:creationId xmlns:a16="http://schemas.microsoft.com/office/drawing/2014/main" id="{2CBA7788-D670-0732-068E-75A2A1F7A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04800"/>
            <a:ext cx="7010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3">
            <a:extLst>
              <a:ext uri="{FF2B5EF4-FFF2-40B4-BE49-F238E27FC236}">
                <a16:creationId xmlns:a16="http://schemas.microsoft.com/office/drawing/2014/main" id="{0519962A-CFAF-047F-55C3-5C173601F53D}"/>
              </a:ext>
            </a:extLst>
          </p:cNvPr>
          <p:cNvSpPr>
            <a:spLocks noChangeArrowheads="1"/>
          </p:cNvSpPr>
          <p:nvPr/>
        </p:nvSpPr>
        <p:spPr bwMode="auto">
          <a:xfrm>
            <a:off x="609600" y="5715000"/>
            <a:ext cx="8153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1600" b="1">
                <a:solidFill>
                  <a:srgbClr val="000000"/>
                </a:solidFill>
              </a:rPr>
              <a:t>In 1928, an experiment of Frederick Griffith using pneumonia bacteria and mice</a:t>
            </a:r>
          </a:p>
          <a:p>
            <a:pPr>
              <a:spcBef>
                <a:spcPct val="0"/>
              </a:spcBef>
              <a:buClrTx/>
              <a:buSzTx/>
              <a:buFontTx/>
              <a:buNone/>
            </a:pPr>
            <a:endParaRPr lang="en-US" altLang="zh-CN" sz="1600" b="1">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1">
            <a:extLst>
              <a:ext uri="{FF2B5EF4-FFF2-40B4-BE49-F238E27FC236}">
                <a16:creationId xmlns:a16="http://schemas.microsoft.com/office/drawing/2014/main" id="{E8C6DB47-1958-7D96-4ED4-29DE37D06BE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60484D0-0CB1-CC4A-AE19-D89F888D9140}" type="datetime1">
              <a:rPr lang="zh-CN" altLang="en-US" sz="1000" smtClean="0"/>
              <a:pPr>
                <a:spcBef>
                  <a:spcPct val="0"/>
                </a:spcBef>
                <a:buClrTx/>
                <a:buSzTx/>
                <a:buFontTx/>
                <a:buNone/>
              </a:pPr>
              <a:t>2023/8/31</a:t>
            </a:fld>
            <a:endParaRPr lang="en-US" altLang="zh-CN" sz="1000"/>
          </a:p>
        </p:txBody>
      </p:sp>
      <p:sp>
        <p:nvSpPr>
          <p:cNvPr id="50179" name="灯片编号占位符 3">
            <a:extLst>
              <a:ext uri="{FF2B5EF4-FFF2-40B4-BE49-F238E27FC236}">
                <a16:creationId xmlns:a16="http://schemas.microsoft.com/office/drawing/2014/main" id="{1D0A18DA-0068-2763-D9CB-53863905F2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61CFF07-E3EB-8348-9E20-C5EB4C6A6D6E}" type="slidenum">
              <a:rPr lang="en-US" altLang="zh-CN" sz="1000" smtClean="0"/>
              <a:pPr>
                <a:spcBef>
                  <a:spcPct val="0"/>
                </a:spcBef>
                <a:buClrTx/>
                <a:buSzTx/>
                <a:buFontTx/>
                <a:buNone/>
              </a:pPr>
              <a:t>26</a:t>
            </a:fld>
            <a:endParaRPr lang="en-US" altLang="zh-CN" sz="1000"/>
          </a:p>
        </p:txBody>
      </p:sp>
      <p:sp>
        <p:nvSpPr>
          <p:cNvPr id="319490" name="Rectangle 2">
            <a:extLst>
              <a:ext uri="{FF2B5EF4-FFF2-40B4-BE49-F238E27FC236}">
                <a16:creationId xmlns:a16="http://schemas.microsoft.com/office/drawing/2014/main" id="{E04BD9C5-C2EB-6DC3-25CB-36244BF5A6F3}"/>
              </a:ext>
            </a:extLst>
          </p:cNvPr>
          <p:cNvSpPr>
            <a:spLocks noChangeArrowheads="1"/>
          </p:cNvSpPr>
          <p:nvPr/>
        </p:nvSpPr>
        <p:spPr bwMode="auto">
          <a:xfrm>
            <a:off x="539750" y="2663825"/>
            <a:ext cx="792321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楷体_GB2312" panose="02010609030101010101" pitchFamily="49" charset="-122"/>
                <a:ea typeface="楷体_GB2312" panose="02010609030101010101" pitchFamily="49" charset="-122"/>
              </a:rPr>
              <a:t>    </a:t>
            </a:r>
            <a:r>
              <a:rPr lang="en-US" altLang="zh-CN" sz="3200" b="1">
                <a:ea typeface="楷体_GB2312" panose="02010609030101010101" pitchFamily="49" charset="-122"/>
              </a:rPr>
              <a:t>1952</a:t>
            </a:r>
            <a:r>
              <a:rPr lang="zh-CN" altLang="en-US" sz="3200" b="1">
                <a:ea typeface="楷体_GB2312" panose="02010609030101010101" pitchFamily="49" charset="-122"/>
              </a:rPr>
              <a:t>年， </a:t>
            </a:r>
            <a:r>
              <a:rPr lang="en-US" altLang="zh-CN" sz="3200" b="1">
                <a:ea typeface="楷体_GB2312" panose="02010609030101010101" pitchFamily="49" charset="-122"/>
              </a:rPr>
              <a:t>Hershey AD</a:t>
            </a:r>
            <a:r>
              <a:rPr lang="zh-CN" altLang="en-US" sz="3200" b="1">
                <a:ea typeface="楷体_GB2312" panose="02010609030101010101" pitchFamily="49" charset="-122"/>
              </a:rPr>
              <a:t>和  </a:t>
            </a:r>
            <a:r>
              <a:rPr lang="en-US" altLang="zh-CN" sz="3200" b="1">
                <a:ea typeface="楷体_GB2312" panose="02010609030101010101" pitchFamily="49" charset="-122"/>
              </a:rPr>
              <a:t>Chase M</a:t>
            </a:r>
            <a:r>
              <a:rPr lang="zh-CN" altLang="en-US" sz="3200" b="1">
                <a:ea typeface="楷体_GB2312" panose="02010609030101010101" pitchFamily="49" charset="-122"/>
              </a:rPr>
              <a:t>用 </a:t>
            </a:r>
            <a:r>
              <a:rPr lang="en-US" altLang="zh-CN" sz="3200" b="1" baseline="30000">
                <a:ea typeface="楷体_GB2312" panose="02010609030101010101" pitchFamily="49" charset="-122"/>
              </a:rPr>
              <a:t>35</a:t>
            </a:r>
            <a:r>
              <a:rPr lang="en-US" altLang="zh-CN" sz="3200" b="1">
                <a:ea typeface="楷体_GB2312" panose="02010609030101010101" pitchFamily="49" charset="-122"/>
              </a:rPr>
              <a:t>S</a:t>
            </a:r>
            <a:r>
              <a:rPr lang="zh-CN" altLang="en-US" sz="3200" b="1">
                <a:ea typeface="楷体_GB2312" panose="02010609030101010101" pitchFamily="49" charset="-122"/>
              </a:rPr>
              <a:t>和 </a:t>
            </a:r>
            <a:r>
              <a:rPr lang="en-US" altLang="zh-CN" sz="3200" b="1" baseline="30000">
                <a:ea typeface="楷体_GB2312" panose="02010609030101010101" pitchFamily="49" charset="-122"/>
              </a:rPr>
              <a:t>32</a:t>
            </a:r>
            <a:r>
              <a:rPr lang="en-US" altLang="zh-CN" sz="3200" b="1">
                <a:ea typeface="楷体_GB2312" panose="02010609030101010101" pitchFamily="49" charset="-122"/>
              </a:rPr>
              <a:t>p</a:t>
            </a:r>
            <a:r>
              <a:rPr lang="zh-CN" altLang="en-US" sz="3200" b="1">
                <a:ea typeface="楷体_GB2312" panose="02010609030101010101" pitchFamily="49" charset="-122"/>
              </a:rPr>
              <a:t>分别标记</a:t>
            </a:r>
            <a:r>
              <a:rPr lang="en-US" altLang="zh-CN" sz="3200" b="1">
                <a:ea typeface="楷体_GB2312" panose="02010609030101010101" pitchFamily="49" charset="-122"/>
              </a:rPr>
              <a:t>T2</a:t>
            </a:r>
            <a:r>
              <a:rPr lang="zh-CN" altLang="en-US" sz="3200" b="1">
                <a:ea typeface="楷体_GB2312" panose="02010609030101010101" pitchFamily="49" charset="-122"/>
              </a:rPr>
              <a:t>噬菌体的蛋白质和核酸，感染大肠杆菌。在大肠杆菌细胞内增殖的噬菌体中都只含有</a:t>
            </a:r>
            <a:r>
              <a:rPr lang="en-US" altLang="zh-CN" sz="3200" b="1" baseline="30000">
                <a:ea typeface="楷体_GB2312" panose="02010609030101010101" pitchFamily="49" charset="-122"/>
              </a:rPr>
              <a:t>32</a:t>
            </a:r>
            <a:r>
              <a:rPr lang="en-US" altLang="zh-CN" sz="3200" b="1">
                <a:ea typeface="楷体_GB2312" panose="02010609030101010101" pitchFamily="49" charset="-122"/>
              </a:rPr>
              <a:t>P</a:t>
            </a:r>
            <a:r>
              <a:rPr lang="zh-CN" altLang="en-US" sz="3200" b="1">
                <a:ea typeface="楷体_GB2312" panose="02010609030101010101" pitchFamily="49" charset="-122"/>
              </a:rPr>
              <a:t>而不含</a:t>
            </a:r>
            <a:r>
              <a:rPr lang="en-US" altLang="zh-CN" sz="3200" b="1" baseline="30000">
                <a:ea typeface="楷体_GB2312" panose="02010609030101010101" pitchFamily="49" charset="-122"/>
              </a:rPr>
              <a:t>35</a:t>
            </a:r>
            <a:r>
              <a:rPr lang="en-US" altLang="zh-CN" sz="3200" b="1">
                <a:ea typeface="楷体_GB2312" panose="02010609030101010101" pitchFamily="49" charset="-122"/>
              </a:rPr>
              <a:t>S, </a:t>
            </a:r>
            <a:r>
              <a:rPr lang="zh-CN" altLang="en-US" sz="3200" b="1">
                <a:ea typeface="楷体_GB2312" panose="02010609030101010101" pitchFamily="49" charset="-122"/>
              </a:rPr>
              <a:t>这表明</a:t>
            </a:r>
            <a:r>
              <a:rPr lang="zh-CN" altLang="en-US" sz="3200" b="1">
                <a:solidFill>
                  <a:srgbClr val="FF0000"/>
                </a:solidFill>
                <a:ea typeface="楷体_GB2312" panose="02010609030101010101" pitchFamily="49" charset="-122"/>
              </a:rPr>
              <a:t>噬菌体的增殖直接取决于</a:t>
            </a:r>
            <a:r>
              <a:rPr lang="en-US" altLang="zh-CN" sz="3200" b="1">
                <a:solidFill>
                  <a:srgbClr val="FF0000"/>
                </a:solidFill>
                <a:ea typeface="楷体_GB2312" panose="02010609030101010101" pitchFamily="49" charset="-122"/>
              </a:rPr>
              <a:t>DNA</a:t>
            </a:r>
            <a:r>
              <a:rPr lang="zh-CN" altLang="en-US" sz="3200" b="1">
                <a:solidFill>
                  <a:srgbClr val="FF0000"/>
                </a:solidFill>
                <a:ea typeface="楷体_GB2312" panose="02010609030101010101" pitchFamily="49" charset="-122"/>
              </a:rPr>
              <a:t>而不是蛋白质</a:t>
            </a:r>
            <a:r>
              <a:rPr lang="zh-CN" altLang="en-US" sz="3200" b="1">
                <a:ea typeface="楷体_GB2312" panose="02010609030101010101" pitchFamily="49" charset="-122"/>
              </a:rPr>
              <a:t>。</a:t>
            </a:r>
          </a:p>
        </p:txBody>
      </p:sp>
      <p:sp>
        <p:nvSpPr>
          <p:cNvPr id="50181" name="Text Box 3">
            <a:extLst>
              <a:ext uri="{FF2B5EF4-FFF2-40B4-BE49-F238E27FC236}">
                <a16:creationId xmlns:a16="http://schemas.microsoft.com/office/drawing/2014/main" id="{957F998B-4D62-523D-57A9-C09D67C73C51}"/>
              </a:ext>
            </a:extLst>
          </p:cNvPr>
          <p:cNvSpPr txBox="1">
            <a:spLocks noChangeArrowheads="1"/>
          </p:cNvSpPr>
          <p:nvPr/>
        </p:nvSpPr>
        <p:spPr bwMode="auto">
          <a:xfrm>
            <a:off x="468313" y="549275"/>
            <a:ext cx="6697662"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kumimoji="1" lang="en-US" altLang="zh-CN" sz="3200" b="1">
                <a:solidFill>
                  <a:srgbClr val="CA1002"/>
                </a:solidFill>
                <a:latin typeface="黑体" panose="02010609060101010101" pitchFamily="49" charset="-122"/>
                <a:ea typeface="黑体" panose="02010609060101010101" pitchFamily="49" charset="-122"/>
              </a:rPr>
              <a:t>2. </a:t>
            </a:r>
            <a:r>
              <a:rPr kumimoji="1" lang="zh-CN" altLang="en-US" sz="3200" b="1">
                <a:solidFill>
                  <a:srgbClr val="CA1002"/>
                </a:solidFill>
                <a:latin typeface="黑体" panose="02010609060101010101" pitchFamily="49" charset="-122"/>
                <a:ea typeface="黑体" panose="02010609060101010101" pitchFamily="49" charset="-122"/>
              </a:rPr>
              <a:t>核酸功能研究的重大进展</a:t>
            </a:r>
            <a:endParaRPr lang="zh-CN" altLang="en-US" sz="3200">
              <a:latin typeface="黑体" panose="02010609060101010101" pitchFamily="49" charset="-122"/>
              <a:ea typeface="黑体" panose="02010609060101010101" pitchFamily="49" charset="-122"/>
            </a:endParaRPr>
          </a:p>
        </p:txBody>
      </p:sp>
      <p:sp>
        <p:nvSpPr>
          <p:cNvPr id="319493" name="Rectangle 5">
            <a:extLst>
              <a:ext uri="{FF2B5EF4-FFF2-40B4-BE49-F238E27FC236}">
                <a16:creationId xmlns:a16="http://schemas.microsoft.com/office/drawing/2014/main" id="{09654470-282C-5405-3A51-EC16DB80D8C0}"/>
              </a:ext>
            </a:extLst>
          </p:cNvPr>
          <p:cNvSpPr>
            <a:spLocks noChangeArrowheads="1"/>
          </p:cNvSpPr>
          <p:nvPr/>
        </p:nvSpPr>
        <p:spPr bwMode="auto">
          <a:xfrm>
            <a:off x="611188" y="1484313"/>
            <a:ext cx="79232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latin typeface="楷体_GB2312" panose="02010609030101010101" pitchFamily="49" charset="-122"/>
                <a:ea typeface="楷体_GB2312" panose="02010609030101010101" pitchFamily="49" charset="-122"/>
              </a:rPr>
              <a:t>    </a:t>
            </a:r>
            <a:r>
              <a:rPr lang="en-US" altLang="zh-CN" sz="3200" b="1">
                <a:ea typeface="楷体_GB2312" panose="02010609030101010101" pitchFamily="49" charset="-122"/>
              </a:rPr>
              <a:t>1944</a:t>
            </a:r>
            <a:r>
              <a:rPr lang="zh-CN" altLang="en-US" sz="3200" b="1">
                <a:ea typeface="楷体_GB2312" panose="02010609030101010101" pitchFamily="49" charset="-122"/>
              </a:rPr>
              <a:t>年，</a:t>
            </a:r>
            <a:r>
              <a:rPr lang="en-US" altLang="zh-CN" sz="3200" b="1">
                <a:ea typeface="楷体_GB2312" panose="02010609030101010101" pitchFamily="49" charset="-122"/>
              </a:rPr>
              <a:t>Avery OT</a:t>
            </a:r>
            <a:r>
              <a:rPr lang="zh-CN" altLang="en-US" sz="3200" b="1">
                <a:ea typeface="楷体_GB2312" panose="02010609030101010101" pitchFamily="49" charset="-122"/>
              </a:rPr>
              <a:t>等首次证明肺炎双球菌的</a:t>
            </a:r>
            <a:r>
              <a:rPr lang="en-US" altLang="zh-CN" sz="3200" b="1">
                <a:ea typeface="楷体_GB2312" panose="02010609030101010101" pitchFamily="49" charset="-122"/>
              </a:rPr>
              <a:t>DNA</a:t>
            </a:r>
            <a:r>
              <a:rPr lang="zh-CN" altLang="en-US" sz="3200" b="1">
                <a:ea typeface="楷体_GB2312" panose="02010609030101010101" pitchFamily="49" charset="-122"/>
              </a:rPr>
              <a:t>与其转化和遗传有关。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19493"/>
                                        </p:tgtEl>
                                        <p:attrNameLst>
                                          <p:attrName>style.visibility</p:attrName>
                                        </p:attrNameLst>
                                      </p:cBhvr>
                                      <p:to>
                                        <p:strVal val="visible"/>
                                      </p:to>
                                    </p:set>
                                    <p:anim calcmode="lin" valueType="num">
                                      <p:cBhvr additive="base">
                                        <p:cTn id="7" dur="500" fill="hold"/>
                                        <p:tgtEl>
                                          <p:spTgt spid="319493"/>
                                        </p:tgtEl>
                                        <p:attrNameLst>
                                          <p:attrName>ppt_x</p:attrName>
                                        </p:attrNameLst>
                                      </p:cBhvr>
                                      <p:tavLst>
                                        <p:tav tm="0">
                                          <p:val>
                                            <p:strVal val="0-#ppt_w/2"/>
                                          </p:val>
                                        </p:tav>
                                        <p:tav tm="100000">
                                          <p:val>
                                            <p:strVal val="#ppt_x"/>
                                          </p:val>
                                        </p:tav>
                                      </p:tavLst>
                                    </p:anim>
                                    <p:anim calcmode="lin" valueType="num">
                                      <p:cBhvr additive="base">
                                        <p:cTn id="8" dur="500" fill="hold"/>
                                        <p:tgtEl>
                                          <p:spTgt spid="31949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19490"/>
                                        </p:tgtEl>
                                        <p:attrNameLst>
                                          <p:attrName>style.visibility</p:attrName>
                                        </p:attrNameLst>
                                      </p:cBhvr>
                                      <p:to>
                                        <p:strVal val="visible"/>
                                      </p:to>
                                    </p:set>
                                    <p:anim calcmode="lin" valueType="num">
                                      <p:cBhvr additive="base">
                                        <p:cTn id="13" dur="500" fill="hold"/>
                                        <p:tgtEl>
                                          <p:spTgt spid="319490"/>
                                        </p:tgtEl>
                                        <p:attrNameLst>
                                          <p:attrName>ppt_x</p:attrName>
                                        </p:attrNameLst>
                                      </p:cBhvr>
                                      <p:tavLst>
                                        <p:tav tm="0">
                                          <p:val>
                                            <p:strVal val="1+#ppt_w/2"/>
                                          </p:val>
                                        </p:tav>
                                        <p:tav tm="100000">
                                          <p:val>
                                            <p:strVal val="#ppt_x"/>
                                          </p:val>
                                        </p:tav>
                                      </p:tavLst>
                                    </p:anim>
                                    <p:anim calcmode="lin" valueType="num">
                                      <p:cBhvr additive="base">
                                        <p:cTn id="14" dur="500" fill="hold"/>
                                        <p:tgtEl>
                                          <p:spTgt spid="3194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0" grpId="0"/>
      <p:bldP spid="3194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1">
            <a:extLst>
              <a:ext uri="{FF2B5EF4-FFF2-40B4-BE49-F238E27FC236}">
                <a16:creationId xmlns:a16="http://schemas.microsoft.com/office/drawing/2014/main" id="{D6B1B7CF-2E39-8AAF-18CB-3D8815CC71D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B6A5926-DB4A-CC4F-9FF3-EC1F2B77D4AD}" type="datetime1">
              <a:rPr lang="zh-CN" altLang="en-US" sz="1000" smtClean="0"/>
              <a:pPr>
                <a:spcBef>
                  <a:spcPct val="0"/>
                </a:spcBef>
                <a:buClrTx/>
                <a:buSzTx/>
                <a:buFontTx/>
                <a:buNone/>
              </a:pPr>
              <a:t>2023/8/31</a:t>
            </a:fld>
            <a:endParaRPr lang="en-US" altLang="zh-CN" sz="1000"/>
          </a:p>
        </p:txBody>
      </p:sp>
      <p:sp>
        <p:nvSpPr>
          <p:cNvPr id="52227" name="灯片编号占位符 3">
            <a:extLst>
              <a:ext uri="{FF2B5EF4-FFF2-40B4-BE49-F238E27FC236}">
                <a16:creationId xmlns:a16="http://schemas.microsoft.com/office/drawing/2014/main" id="{C606A2A9-BF09-B3FE-A31C-916A398449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4B4EE98-46D8-5B48-92F7-8E4A07163F5E}" type="slidenum">
              <a:rPr lang="en-US" altLang="zh-CN" sz="1000" smtClean="0"/>
              <a:pPr>
                <a:spcBef>
                  <a:spcPct val="0"/>
                </a:spcBef>
                <a:buClrTx/>
                <a:buSzTx/>
                <a:buFontTx/>
                <a:buNone/>
              </a:pPr>
              <a:t>27</a:t>
            </a:fld>
            <a:endParaRPr lang="en-US" altLang="zh-CN" sz="1000"/>
          </a:p>
        </p:txBody>
      </p:sp>
      <p:grpSp>
        <p:nvGrpSpPr>
          <p:cNvPr id="52228" name="Group 4">
            <a:extLst>
              <a:ext uri="{FF2B5EF4-FFF2-40B4-BE49-F238E27FC236}">
                <a16:creationId xmlns:a16="http://schemas.microsoft.com/office/drawing/2014/main" id="{AD4A8A01-B049-E16F-E2B2-A1739126760E}"/>
              </a:ext>
            </a:extLst>
          </p:cNvPr>
          <p:cNvGrpSpPr>
            <a:grpSpLocks/>
          </p:cNvGrpSpPr>
          <p:nvPr/>
        </p:nvGrpSpPr>
        <p:grpSpPr bwMode="auto">
          <a:xfrm>
            <a:off x="684213" y="620713"/>
            <a:ext cx="7848600" cy="5930900"/>
            <a:chOff x="432" y="432"/>
            <a:chExt cx="4944" cy="3736"/>
          </a:xfrm>
        </p:grpSpPr>
        <p:pic>
          <p:nvPicPr>
            <p:cNvPr id="52229" name="Picture 2" descr="HC3">
              <a:extLst>
                <a:ext uri="{FF2B5EF4-FFF2-40B4-BE49-F238E27FC236}">
                  <a16:creationId xmlns:a16="http://schemas.microsoft.com/office/drawing/2014/main" id="{1FD8259D-CDE1-9E48-FFC6-4BAD720B7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432"/>
              <a:ext cx="4944" cy="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Rectangle 3">
              <a:extLst>
                <a:ext uri="{FF2B5EF4-FFF2-40B4-BE49-F238E27FC236}">
                  <a16:creationId xmlns:a16="http://schemas.microsoft.com/office/drawing/2014/main" id="{DF2972DE-C547-714B-3578-CF472FAF4091}"/>
                </a:ext>
              </a:extLst>
            </p:cNvPr>
            <p:cNvSpPr>
              <a:spLocks noChangeArrowheads="1"/>
            </p:cNvSpPr>
            <p:nvPr/>
          </p:nvSpPr>
          <p:spPr bwMode="auto">
            <a:xfrm>
              <a:off x="528" y="3648"/>
              <a:ext cx="446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1600" b="1">
                  <a:solidFill>
                    <a:srgbClr val="000000"/>
                  </a:solidFill>
                </a:rPr>
                <a:t>In 1952, Alfred Hershey and Martha Chase did an experiment which is so significant, it has been nicknamed the “Hershey-Chase Experiment”. </a:t>
              </a:r>
            </a:p>
            <a:p>
              <a:pPr>
                <a:spcBef>
                  <a:spcPct val="0"/>
                </a:spcBef>
                <a:buClrTx/>
                <a:buSzTx/>
                <a:buFontTx/>
                <a:buNone/>
              </a:pPr>
              <a:endParaRPr lang="en-US" altLang="zh-CN" sz="1600" b="1"/>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1">
            <a:extLst>
              <a:ext uri="{FF2B5EF4-FFF2-40B4-BE49-F238E27FC236}">
                <a16:creationId xmlns:a16="http://schemas.microsoft.com/office/drawing/2014/main" id="{0FF00794-1DCC-E467-31C2-4C70E51C938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F9FBCA0-D2B2-124C-A0BA-050A7BFFE90C}" type="datetime1">
              <a:rPr lang="zh-CN" altLang="en-US" sz="1000" smtClean="0"/>
              <a:pPr>
                <a:spcBef>
                  <a:spcPct val="0"/>
                </a:spcBef>
                <a:buClrTx/>
                <a:buSzTx/>
                <a:buFontTx/>
                <a:buNone/>
              </a:pPr>
              <a:t>2023/8/31</a:t>
            </a:fld>
            <a:endParaRPr lang="en-US" altLang="zh-CN" sz="1000"/>
          </a:p>
        </p:txBody>
      </p:sp>
      <p:sp>
        <p:nvSpPr>
          <p:cNvPr id="54275" name="灯片编号占位符 3">
            <a:extLst>
              <a:ext uri="{FF2B5EF4-FFF2-40B4-BE49-F238E27FC236}">
                <a16:creationId xmlns:a16="http://schemas.microsoft.com/office/drawing/2014/main" id="{4DA66740-A14B-D070-D431-2B2AC1260D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0E8EA18-9341-A248-8E16-6C04160E7B77}" type="slidenum">
              <a:rPr lang="en-US" altLang="zh-CN" sz="1000" smtClean="0"/>
              <a:pPr>
                <a:spcBef>
                  <a:spcPct val="0"/>
                </a:spcBef>
                <a:buClrTx/>
                <a:buSzTx/>
                <a:buFontTx/>
                <a:buNone/>
              </a:pPr>
              <a:t>28</a:t>
            </a:fld>
            <a:endParaRPr lang="en-US" altLang="zh-CN" sz="1000"/>
          </a:p>
        </p:txBody>
      </p:sp>
      <p:grpSp>
        <p:nvGrpSpPr>
          <p:cNvPr id="54276" name="Group 4">
            <a:extLst>
              <a:ext uri="{FF2B5EF4-FFF2-40B4-BE49-F238E27FC236}">
                <a16:creationId xmlns:a16="http://schemas.microsoft.com/office/drawing/2014/main" id="{E99E9295-279C-C007-081C-3D49390C8BF6}"/>
              </a:ext>
            </a:extLst>
          </p:cNvPr>
          <p:cNvGrpSpPr>
            <a:grpSpLocks/>
          </p:cNvGrpSpPr>
          <p:nvPr/>
        </p:nvGrpSpPr>
        <p:grpSpPr bwMode="auto">
          <a:xfrm>
            <a:off x="539750" y="333375"/>
            <a:ext cx="8305800" cy="5842000"/>
            <a:chOff x="336" y="384"/>
            <a:chExt cx="5232" cy="3581"/>
          </a:xfrm>
        </p:grpSpPr>
        <p:sp>
          <p:nvSpPr>
            <p:cNvPr id="54277" name="Rectangle 2">
              <a:extLst>
                <a:ext uri="{FF2B5EF4-FFF2-40B4-BE49-F238E27FC236}">
                  <a16:creationId xmlns:a16="http://schemas.microsoft.com/office/drawing/2014/main" id="{E85D5FF5-4A03-74B0-4A14-68D94A467F27}"/>
                </a:ext>
              </a:extLst>
            </p:cNvPr>
            <p:cNvSpPr>
              <a:spLocks noChangeArrowheads="1"/>
            </p:cNvSpPr>
            <p:nvPr/>
          </p:nvSpPr>
          <p:spPr bwMode="auto">
            <a:xfrm>
              <a:off x="336" y="3648"/>
              <a:ext cx="5232"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1400" b="1">
                  <a:solidFill>
                    <a:srgbClr val="000000"/>
                  </a:solidFill>
                </a:rPr>
                <a:t>In 1952, Alfred Hershey and Martha Chase did an experiment which is so significant, it has been nicknamed the “Hershey-Chase Experiment”. </a:t>
              </a:r>
              <a:endParaRPr lang="en-US" altLang="zh-CN" sz="1400" b="1"/>
            </a:p>
          </p:txBody>
        </p:sp>
        <p:pic>
          <p:nvPicPr>
            <p:cNvPr id="54278" name="Picture 3" descr="Phage-protein">
              <a:extLst>
                <a:ext uri="{FF2B5EF4-FFF2-40B4-BE49-F238E27FC236}">
                  <a16:creationId xmlns:a16="http://schemas.microsoft.com/office/drawing/2014/main" id="{E651D189-047E-3F96-06BF-8905EC239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384"/>
              <a:ext cx="5088" cy="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1">
            <a:extLst>
              <a:ext uri="{FF2B5EF4-FFF2-40B4-BE49-F238E27FC236}">
                <a16:creationId xmlns:a16="http://schemas.microsoft.com/office/drawing/2014/main" id="{3F5E15F7-7E2F-8905-89C3-8BCBBB6DB2A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8C33BDE-18FA-314D-8453-91F4D12AE594}" type="datetime1">
              <a:rPr lang="zh-CN" altLang="en-US" sz="1000" smtClean="0"/>
              <a:pPr>
                <a:spcBef>
                  <a:spcPct val="0"/>
                </a:spcBef>
                <a:buClrTx/>
                <a:buSzTx/>
                <a:buFontTx/>
                <a:buNone/>
              </a:pPr>
              <a:t>2023/8/31</a:t>
            </a:fld>
            <a:endParaRPr lang="en-US" altLang="zh-CN" sz="1000"/>
          </a:p>
        </p:txBody>
      </p:sp>
      <p:sp>
        <p:nvSpPr>
          <p:cNvPr id="56323" name="灯片编号占位符 3">
            <a:extLst>
              <a:ext uri="{FF2B5EF4-FFF2-40B4-BE49-F238E27FC236}">
                <a16:creationId xmlns:a16="http://schemas.microsoft.com/office/drawing/2014/main" id="{622EF035-7A7B-60AE-1FAC-AD58779A10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B8C6FF6-63C0-7B4E-BD0D-6BE0ED81BCF0}" type="slidenum">
              <a:rPr lang="en-US" altLang="zh-CN" sz="1000" smtClean="0"/>
              <a:pPr>
                <a:spcBef>
                  <a:spcPct val="0"/>
                </a:spcBef>
                <a:buClrTx/>
                <a:buSzTx/>
                <a:buFontTx/>
                <a:buNone/>
              </a:pPr>
              <a:t>29</a:t>
            </a:fld>
            <a:endParaRPr lang="en-US" altLang="zh-CN" sz="1000"/>
          </a:p>
        </p:txBody>
      </p:sp>
      <p:sp>
        <p:nvSpPr>
          <p:cNvPr id="56324" name="Rectangle 3">
            <a:extLst>
              <a:ext uri="{FF2B5EF4-FFF2-40B4-BE49-F238E27FC236}">
                <a16:creationId xmlns:a16="http://schemas.microsoft.com/office/drawing/2014/main" id="{2A7534DF-D9EA-706E-9A4A-8A0352A5AE62}"/>
              </a:ext>
            </a:extLst>
          </p:cNvPr>
          <p:cNvSpPr>
            <a:spLocks noChangeArrowheads="1"/>
          </p:cNvSpPr>
          <p:nvPr/>
        </p:nvSpPr>
        <p:spPr bwMode="auto">
          <a:xfrm>
            <a:off x="1619250" y="5661025"/>
            <a:ext cx="5886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 typeface="Wingdings" pitchFamily="2" charset="2"/>
              <a:buNone/>
            </a:pPr>
            <a:r>
              <a:rPr lang="en-US" altLang="zh-CN" sz="2000"/>
              <a:t>The Meselson-Stahl experiment </a:t>
            </a:r>
            <a:r>
              <a:rPr lang="zh-CN" altLang="en-US" sz="2000"/>
              <a:t>（</a:t>
            </a:r>
            <a:r>
              <a:rPr lang="en-US" altLang="zh-CN" sz="2000"/>
              <a:t>1958</a:t>
            </a:r>
            <a:r>
              <a:rPr lang="zh-CN" altLang="en-US" sz="2000"/>
              <a:t>）</a:t>
            </a:r>
          </a:p>
          <a:p>
            <a:pPr algn="ctr" eaLnBrk="1" hangingPunct="1">
              <a:buFont typeface="Wingdings" pitchFamily="2" charset="2"/>
              <a:buNone/>
            </a:pPr>
            <a:r>
              <a:rPr lang="en-US" altLang="zh-CN" sz="2000"/>
              <a:t>showed that DNA is replicated semi-conservatively</a:t>
            </a:r>
          </a:p>
        </p:txBody>
      </p:sp>
      <p:sp>
        <p:nvSpPr>
          <p:cNvPr id="56325" name="Rectangle 4">
            <a:extLst>
              <a:ext uri="{FF2B5EF4-FFF2-40B4-BE49-F238E27FC236}">
                <a16:creationId xmlns:a16="http://schemas.microsoft.com/office/drawing/2014/main" id="{A82896EB-3A1E-8E66-C37C-DAC53F8241FD}"/>
              </a:ext>
            </a:extLst>
          </p:cNvPr>
          <p:cNvSpPr>
            <a:spLocks noChangeArrowheads="1"/>
          </p:cNvSpPr>
          <p:nvPr/>
        </p:nvSpPr>
        <p:spPr bwMode="auto">
          <a:xfrm>
            <a:off x="1000125" y="1071563"/>
            <a:ext cx="58150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a:t>DNA semi-conservative duplication</a:t>
            </a:r>
            <a:r>
              <a:rPr lang="en-US" altLang="zh-CN"/>
              <a:t> </a:t>
            </a:r>
          </a:p>
        </p:txBody>
      </p:sp>
      <p:sp>
        <p:nvSpPr>
          <p:cNvPr id="56326" name="Text Box 5">
            <a:extLst>
              <a:ext uri="{FF2B5EF4-FFF2-40B4-BE49-F238E27FC236}">
                <a16:creationId xmlns:a16="http://schemas.microsoft.com/office/drawing/2014/main" id="{B5759380-57E8-F562-428B-4B841C15E89E}"/>
              </a:ext>
            </a:extLst>
          </p:cNvPr>
          <p:cNvSpPr txBox="1">
            <a:spLocks noChangeArrowheads="1"/>
          </p:cNvSpPr>
          <p:nvPr/>
        </p:nvSpPr>
        <p:spPr bwMode="auto">
          <a:xfrm>
            <a:off x="857250" y="571500"/>
            <a:ext cx="40322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ClrTx/>
              <a:buSzTx/>
              <a:buFontTx/>
              <a:buNone/>
            </a:pPr>
            <a:r>
              <a:rPr lang="en-US" altLang="zh-CN" sz="3200" b="1">
                <a:solidFill>
                  <a:srgbClr val="CC3300"/>
                </a:solidFill>
                <a:latin typeface="微软雅黑" panose="020B0503020204020204" pitchFamily="34" charset="-122"/>
                <a:ea typeface="微软雅黑" panose="020B0503020204020204" pitchFamily="34" charset="-122"/>
              </a:rPr>
              <a:t>3. DNA</a:t>
            </a:r>
            <a:r>
              <a:rPr lang="zh-CN" altLang="en-US" sz="3200" b="1">
                <a:solidFill>
                  <a:srgbClr val="CC3300"/>
                </a:solidFill>
                <a:latin typeface="微软雅黑" panose="020B0503020204020204" pitchFamily="34" charset="-122"/>
                <a:ea typeface="微软雅黑" panose="020B0503020204020204" pitchFamily="34" charset="-122"/>
              </a:rPr>
              <a:t>复制模型</a:t>
            </a:r>
          </a:p>
        </p:txBody>
      </p:sp>
      <p:pic>
        <p:nvPicPr>
          <p:cNvPr id="56327" name="Picture 7" descr="semi-conservative duplication">
            <a:extLst>
              <a:ext uri="{FF2B5EF4-FFF2-40B4-BE49-F238E27FC236}">
                <a16:creationId xmlns:a16="http://schemas.microsoft.com/office/drawing/2014/main" id="{13D751F9-8021-ED51-CD22-06E32BB04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700213"/>
            <a:ext cx="7431088"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1">
            <a:extLst>
              <a:ext uri="{FF2B5EF4-FFF2-40B4-BE49-F238E27FC236}">
                <a16:creationId xmlns:a16="http://schemas.microsoft.com/office/drawing/2014/main" id="{5953B68E-8084-A065-4F30-00C1AEC02E3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D856CFF0-B660-0C4D-810C-98196E65F047}" type="datetime1">
              <a:rPr lang="zh-CN" altLang="en-US" sz="1000" smtClean="0"/>
              <a:pPr/>
              <a:t>2023/8/31</a:t>
            </a:fld>
            <a:endParaRPr lang="en-US" altLang="zh-CN" sz="1000"/>
          </a:p>
        </p:txBody>
      </p:sp>
      <p:sp>
        <p:nvSpPr>
          <p:cNvPr id="9219" name="灯片编号占位符 2">
            <a:extLst>
              <a:ext uri="{FF2B5EF4-FFF2-40B4-BE49-F238E27FC236}">
                <a16:creationId xmlns:a16="http://schemas.microsoft.com/office/drawing/2014/main" id="{2089713C-4014-F37E-0893-EDF6F8300E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E1AA2037-903C-F446-AEEE-98436C999346}" type="slidenum">
              <a:rPr lang="en-US" altLang="zh-CN" sz="1000" smtClean="0"/>
              <a:pPr/>
              <a:t>3</a:t>
            </a:fld>
            <a:endParaRPr lang="en-US" altLang="zh-CN" sz="1000"/>
          </a:p>
        </p:txBody>
      </p:sp>
      <p:pic>
        <p:nvPicPr>
          <p:cNvPr id="9220" name="图片 3">
            <a:extLst>
              <a:ext uri="{FF2B5EF4-FFF2-40B4-BE49-F238E27FC236}">
                <a16:creationId xmlns:a16="http://schemas.microsoft.com/office/drawing/2014/main" id="{BF2175BF-BC2A-4682-85AE-E73335A422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333375"/>
            <a:ext cx="7629525" cy="630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1">
            <a:extLst>
              <a:ext uri="{FF2B5EF4-FFF2-40B4-BE49-F238E27FC236}">
                <a16:creationId xmlns:a16="http://schemas.microsoft.com/office/drawing/2014/main" id="{8BBBA3E2-068D-266A-E440-CCA9E0C7105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3C9C79F-0DB1-FC4E-B620-4846A93E128E}" type="datetime1">
              <a:rPr lang="zh-CN" altLang="en-US" sz="1000" smtClean="0"/>
              <a:pPr>
                <a:spcBef>
                  <a:spcPct val="0"/>
                </a:spcBef>
                <a:buClrTx/>
                <a:buSzTx/>
                <a:buFontTx/>
                <a:buNone/>
              </a:pPr>
              <a:t>2023/8/31</a:t>
            </a:fld>
            <a:endParaRPr lang="en-US" altLang="zh-CN" sz="1000"/>
          </a:p>
        </p:txBody>
      </p:sp>
      <p:sp>
        <p:nvSpPr>
          <p:cNvPr id="58371" name="灯片编号占位符 3">
            <a:extLst>
              <a:ext uri="{FF2B5EF4-FFF2-40B4-BE49-F238E27FC236}">
                <a16:creationId xmlns:a16="http://schemas.microsoft.com/office/drawing/2014/main" id="{2BE76AC1-0AA1-4AF0-8BC6-DCAC7B377D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BB4909C0-6E12-6343-B275-519875E937A3}" type="slidenum">
              <a:rPr lang="en-US" altLang="zh-CN" sz="1000" smtClean="0"/>
              <a:pPr>
                <a:spcBef>
                  <a:spcPct val="0"/>
                </a:spcBef>
                <a:buClrTx/>
                <a:buSzTx/>
                <a:buFontTx/>
                <a:buNone/>
              </a:pPr>
              <a:t>30</a:t>
            </a:fld>
            <a:endParaRPr lang="en-US" altLang="zh-CN" sz="1000"/>
          </a:p>
        </p:txBody>
      </p:sp>
      <p:pic>
        <p:nvPicPr>
          <p:cNvPr id="58372" name="Picture 2" descr="ReplicationFork">
            <a:extLst>
              <a:ext uri="{FF2B5EF4-FFF2-40B4-BE49-F238E27FC236}">
                <a16:creationId xmlns:a16="http://schemas.microsoft.com/office/drawing/2014/main" id="{6D70E59C-92F1-CBB3-65AD-A10C931B4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3375"/>
            <a:ext cx="5476875"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Rectangle 3">
            <a:extLst>
              <a:ext uri="{FF2B5EF4-FFF2-40B4-BE49-F238E27FC236}">
                <a16:creationId xmlns:a16="http://schemas.microsoft.com/office/drawing/2014/main" id="{1C34DD7C-A73D-1CC0-1030-DF91408D61EA}"/>
              </a:ext>
            </a:extLst>
          </p:cNvPr>
          <p:cNvSpPr>
            <a:spLocks noChangeArrowheads="1"/>
          </p:cNvSpPr>
          <p:nvPr/>
        </p:nvSpPr>
        <p:spPr bwMode="auto">
          <a:xfrm>
            <a:off x="3276600" y="5943600"/>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000000"/>
                </a:solidFill>
                <a:ea typeface="黑体" panose="02010609060101010101" pitchFamily="49" charset="-122"/>
              </a:rPr>
              <a:t>DNA</a:t>
            </a:r>
            <a:r>
              <a:rPr lang="zh-CN" altLang="en-US" sz="2800" b="1">
                <a:solidFill>
                  <a:srgbClr val="000000"/>
                </a:solidFill>
                <a:ea typeface="黑体" panose="02010609060101010101" pitchFamily="49" charset="-122"/>
              </a:rPr>
              <a:t>复制模型</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日期占位符 3">
            <a:extLst>
              <a:ext uri="{FF2B5EF4-FFF2-40B4-BE49-F238E27FC236}">
                <a16:creationId xmlns:a16="http://schemas.microsoft.com/office/drawing/2014/main" id="{468B5E49-C722-ED8F-59B7-594AE088702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C25EB45-DDD0-9746-B89E-FAA445BC04C7}" type="datetime1">
              <a:rPr lang="zh-CN" altLang="en-US" sz="1000" smtClean="0"/>
              <a:pPr>
                <a:spcBef>
                  <a:spcPct val="0"/>
                </a:spcBef>
                <a:buClrTx/>
                <a:buSzTx/>
                <a:buFontTx/>
                <a:buNone/>
              </a:pPr>
              <a:t>2023/8/31</a:t>
            </a:fld>
            <a:endParaRPr lang="en-US" altLang="zh-CN" sz="1000"/>
          </a:p>
        </p:txBody>
      </p:sp>
      <p:sp>
        <p:nvSpPr>
          <p:cNvPr id="60419" name="灯片编号占位符 5">
            <a:extLst>
              <a:ext uri="{FF2B5EF4-FFF2-40B4-BE49-F238E27FC236}">
                <a16:creationId xmlns:a16="http://schemas.microsoft.com/office/drawing/2014/main" id="{A30746E9-F70E-5BBA-D6A6-451B4710E44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5299AA2-E272-F84E-9276-A6225876D876}" type="slidenum">
              <a:rPr lang="en-US" altLang="zh-CN" sz="1000" smtClean="0"/>
              <a:pPr>
                <a:spcBef>
                  <a:spcPct val="0"/>
                </a:spcBef>
                <a:buClrTx/>
                <a:buSzTx/>
                <a:buFontTx/>
                <a:buNone/>
              </a:pPr>
              <a:t>31</a:t>
            </a:fld>
            <a:endParaRPr lang="en-US" altLang="zh-CN" sz="1000"/>
          </a:p>
        </p:txBody>
      </p:sp>
      <p:sp>
        <p:nvSpPr>
          <p:cNvPr id="60420" name="Rectangle 2">
            <a:extLst>
              <a:ext uri="{FF2B5EF4-FFF2-40B4-BE49-F238E27FC236}">
                <a16:creationId xmlns:a16="http://schemas.microsoft.com/office/drawing/2014/main" id="{EB04C0A9-8BA9-E36B-2373-6E486B76D38E}"/>
              </a:ext>
            </a:extLst>
          </p:cNvPr>
          <p:cNvSpPr>
            <a:spLocks noChangeArrowheads="1"/>
          </p:cNvSpPr>
          <p:nvPr/>
        </p:nvSpPr>
        <p:spPr bwMode="auto">
          <a:xfrm>
            <a:off x="0" y="1557338"/>
            <a:ext cx="83058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20000"/>
              </a:spcBef>
              <a:buClr>
                <a:schemeClr val="tx2"/>
              </a:buClr>
              <a:buSzPct val="70000"/>
              <a:buFont typeface="Wingdings" pitchFamily="2" charset="2"/>
              <a:buNone/>
            </a:pPr>
            <a:r>
              <a:rPr lang="en-US" altLang="zh-CN" sz="2600" b="1"/>
              <a:t>      </a:t>
            </a:r>
            <a:r>
              <a:rPr lang="en-US" altLang="zh-CN" sz="2600" b="1">
                <a:ea typeface="黑体" panose="02010609060101010101" pitchFamily="49" charset="-122"/>
              </a:rPr>
              <a:t>     1961</a:t>
            </a:r>
            <a:r>
              <a:rPr lang="zh-CN" altLang="en-US" sz="2600" b="1">
                <a:ea typeface="黑体" panose="02010609060101010101" pitchFamily="49" charset="-122"/>
              </a:rPr>
              <a:t>年，</a:t>
            </a:r>
            <a:r>
              <a:rPr lang="en-US" altLang="zh-CN" sz="2600" b="1">
                <a:ea typeface="黑体" panose="02010609060101010101" pitchFamily="49" charset="-122"/>
              </a:rPr>
              <a:t>Nirenberg</a:t>
            </a:r>
            <a:r>
              <a:rPr lang="zh-CN" altLang="en-US" sz="2600" b="1">
                <a:ea typeface="黑体" panose="02010609060101010101" pitchFamily="49" charset="-122"/>
              </a:rPr>
              <a:t>、</a:t>
            </a:r>
            <a:r>
              <a:rPr lang="en-US" altLang="zh-CN" sz="2600" b="1">
                <a:ea typeface="黑体" panose="02010609060101010101" pitchFamily="49" charset="-122"/>
              </a:rPr>
              <a:t>Ochoa</a:t>
            </a:r>
            <a:r>
              <a:rPr lang="zh-CN" altLang="en-US" sz="2600" b="1">
                <a:ea typeface="黑体" panose="02010609060101010101" pitchFamily="49" charset="-122"/>
              </a:rPr>
              <a:t>以及</a:t>
            </a:r>
            <a:r>
              <a:rPr lang="en-US" altLang="zh-CN" sz="2600" b="1">
                <a:ea typeface="黑体" panose="02010609060101010101" pitchFamily="49" charset="-122"/>
              </a:rPr>
              <a:t>Khorana</a:t>
            </a:r>
            <a:r>
              <a:rPr lang="zh-CN" altLang="en-US" sz="2600" b="1">
                <a:ea typeface="黑体" panose="02010609060101010101" pitchFamily="49" charset="-122"/>
              </a:rPr>
              <a:t>等几组科学家的共同努力，破译了</a:t>
            </a:r>
            <a:r>
              <a:rPr lang="en-US" altLang="zh-CN" sz="2600" b="1">
                <a:ea typeface="黑体" panose="02010609060101010101" pitchFamily="49" charset="-122"/>
              </a:rPr>
              <a:t>RNA</a:t>
            </a:r>
            <a:r>
              <a:rPr lang="zh-CN" altLang="en-US" sz="2600" b="1">
                <a:ea typeface="黑体" panose="02010609060101010101" pitchFamily="49" charset="-122"/>
              </a:rPr>
              <a:t>上编码合成蛋白质的遗传密码，证明</a:t>
            </a:r>
            <a:r>
              <a:rPr lang="en-US" altLang="zh-CN" sz="2600" b="1">
                <a:ea typeface="黑体" panose="02010609060101010101" pitchFamily="49" charset="-122"/>
              </a:rPr>
              <a:t>DNA</a:t>
            </a:r>
            <a:r>
              <a:rPr lang="zh-CN" altLang="en-US" sz="2600" b="1">
                <a:ea typeface="黑体" panose="02010609060101010101" pitchFamily="49" charset="-122"/>
              </a:rPr>
              <a:t>分子中的遗传信息是以三联密码的形式贮存。</a:t>
            </a:r>
            <a:r>
              <a:rPr lang="zh-CN" altLang="en-US" sz="2600" b="1">
                <a:solidFill>
                  <a:srgbClr val="FF3300"/>
                </a:solidFill>
                <a:ea typeface="黑体" panose="02010609060101010101" pitchFamily="49" charset="-122"/>
              </a:rPr>
              <a:t>         </a:t>
            </a:r>
          </a:p>
        </p:txBody>
      </p:sp>
      <p:sp>
        <p:nvSpPr>
          <p:cNvPr id="589827" name="Rectangle 3">
            <a:extLst>
              <a:ext uri="{FF2B5EF4-FFF2-40B4-BE49-F238E27FC236}">
                <a16:creationId xmlns:a16="http://schemas.microsoft.com/office/drawing/2014/main" id="{9B095B56-32D8-8763-F553-F68032BDDC0A}"/>
              </a:ext>
            </a:extLst>
          </p:cNvPr>
          <p:cNvSpPr>
            <a:spLocks noChangeArrowheads="1"/>
          </p:cNvSpPr>
          <p:nvPr/>
        </p:nvSpPr>
        <p:spPr bwMode="auto">
          <a:xfrm>
            <a:off x="1042988" y="4076700"/>
            <a:ext cx="5943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buFont typeface="Wingdings" pitchFamily="2" charset="2"/>
              <a:buNone/>
            </a:pPr>
            <a:r>
              <a:rPr lang="zh-CN" altLang="en-US" sz="2600" b="1">
                <a:solidFill>
                  <a:srgbClr val="FF3300"/>
                </a:solidFill>
                <a:latin typeface="黑体" panose="02010609060101010101" pitchFamily="49" charset="-122"/>
                <a:ea typeface="黑体" panose="02010609060101010101" pitchFamily="49" charset="-122"/>
              </a:rPr>
              <a:t>遗传密码在生物界具有通用性。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89827"/>
                                        </p:tgtEl>
                                        <p:attrNameLst>
                                          <p:attrName>style.visibility</p:attrName>
                                        </p:attrNameLst>
                                      </p:cBhvr>
                                      <p:to>
                                        <p:strVal val="visible"/>
                                      </p:to>
                                    </p:set>
                                    <p:animEffect transition="in" filter="slide(fromBottom)">
                                      <p:cBhvr>
                                        <p:cTn id="7" dur="500"/>
                                        <p:tgtEl>
                                          <p:spTgt spid="589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1">
            <a:extLst>
              <a:ext uri="{FF2B5EF4-FFF2-40B4-BE49-F238E27FC236}">
                <a16:creationId xmlns:a16="http://schemas.microsoft.com/office/drawing/2014/main" id="{F0E4B97F-77DD-75CA-BA55-406EC3CE6C3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E6F9838-96CF-974F-B83D-A3AE6359D63E}" type="datetime1">
              <a:rPr lang="zh-CN" altLang="en-US" sz="1000" smtClean="0"/>
              <a:pPr>
                <a:spcBef>
                  <a:spcPct val="0"/>
                </a:spcBef>
                <a:buClrTx/>
                <a:buSzTx/>
                <a:buFontTx/>
                <a:buNone/>
              </a:pPr>
              <a:t>2023/8/31</a:t>
            </a:fld>
            <a:endParaRPr lang="en-US" altLang="zh-CN" sz="1000"/>
          </a:p>
        </p:txBody>
      </p:sp>
      <p:sp>
        <p:nvSpPr>
          <p:cNvPr id="62467" name="灯片编号占位符 3">
            <a:extLst>
              <a:ext uri="{FF2B5EF4-FFF2-40B4-BE49-F238E27FC236}">
                <a16:creationId xmlns:a16="http://schemas.microsoft.com/office/drawing/2014/main" id="{1125F023-9D05-3714-BADE-7BC29338B8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EA543F9-0FD9-4149-85FE-37A45739C8F4}" type="slidenum">
              <a:rPr lang="en-US" altLang="zh-CN" sz="1000" smtClean="0"/>
              <a:pPr>
                <a:spcBef>
                  <a:spcPct val="0"/>
                </a:spcBef>
                <a:buClrTx/>
                <a:buSzTx/>
                <a:buFontTx/>
                <a:buNone/>
              </a:pPr>
              <a:t>32</a:t>
            </a:fld>
            <a:endParaRPr lang="en-US" altLang="zh-CN" sz="1000"/>
          </a:p>
        </p:txBody>
      </p:sp>
      <p:pic>
        <p:nvPicPr>
          <p:cNvPr id="62468" name="Picture 2" descr="codon1 副本">
            <a:extLst>
              <a:ext uri="{FF2B5EF4-FFF2-40B4-BE49-F238E27FC236}">
                <a16:creationId xmlns:a16="http://schemas.microsoft.com/office/drawing/2014/main" id="{BE5DAB8B-702F-ECE8-ED60-87E7C7A4E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0" y="685800"/>
            <a:ext cx="787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1">
            <a:extLst>
              <a:ext uri="{FF2B5EF4-FFF2-40B4-BE49-F238E27FC236}">
                <a16:creationId xmlns:a16="http://schemas.microsoft.com/office/drawing/2014/main" id="{0B7F8BD9-6DF1-1D6C-539A-AB06AE800E3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280FEE0-952A-E141-AE3C-0307A901F05D}" type="datetime1">
              <a:rPr lang="zh-CN" altLang="en-US" sz="1000" smtClean="0"/>
              <a:pPr>
                <a:spcBef>
                  <a:spcPct val="0"/>
                </a:spcBef>
                <a:buClrTx/>
                <a:buSzTx/>
                <a:buFontTx/>
                <a:buNone/>
              </a:pPr>
              <a:t>2023/8/31</a:t>
            </a:fld>
            <a:endParaRPr lang="en-US" altLang="zh-CN" sz="1000"/>
          </a:p>
        </p:txBody>
      </p:sp>
      <p:sp>
        <p:nvSpPr>
          <p:cNvPr id="64515" name="灯片编号占位符 3">
            <a:extLst>
              <a:ext uri="{FF2B5EF4-FFF2-40B4-BE49-F238E27FC236}">
                <a16:creationId xmlns:a16="http://schemas.microsoft.com/office/drawing/2014/main" id="{E2CE037A-2802-46F2-644E-F5E9719B8F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D9BE731-A7E9-F048-9DD6-4ECE139630BA}" type="slidenum">
              <a:rPr lang="en-US" altLang="zh-CN" sz="1000" smtClean="0"/>
              <a:pPr>
                <a:spcBef>
                  <a:spcPct val="0"/>
                </a:spcBef>
                <a:buClrTx/>
                <a:buSzTx/>
                <a:buFontTx/>
                <a:buNone/>
              </a:pPr>
              <a:t>33</a:t>
            </a:fld>
            <a:endParaRPr lang="en-US" altLang="zh-CN" sz="1000"/>
          </a:p>
        </p:txBody>
      </p:sp>
      <p:pic>
        <p:nvPicPr>
          <p:cNvPr id="64516" name="Picture 2" descr="anticodon1 副本">
            <a:extLst>
              <a:ext uri="{FF2B5EF4-FFF2-40B4-BE49-F238E27FC236}">
                <a16:creationId xmlns:a16="http://schemas.microsoft.com/office/drawing/2014/main" id="{3B128F70-E2AE-C478-7BE7-1954D97F8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14400"/>
            <a:ext cx="8305800"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1">
            <a:extLst>
              <a:ext uri="{FF2B5EF4-FFF2-40B4-BE49-F238E27FC236}">
                <a16:creationId xmlns:a16="http://schemas.microsoft.com/office/drawing/2014/main" id="{01FD4C50-A3B8-1E01-488E-6FA51EB96BD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F6D277A-EFAF-E14C-BCB0-5695861A6773}" type="datetime1">
              <a:rPr lang="zh-CN" altLang="en-US" sz="1000" smtClean="0"/>
              <a:pPr>
                <a:spcBef>
                  <a:spcPct val="0"/>
                </a:spcBef>
                <a:buClrTx/>
                <a:buSzTx/>
                <a:buFontTx/>
                <a:buNone/>
              </a:pPr>
              <a:t>2023/8/31</a:t>
            </a:fld>
            <a:endParaRPr lang="en-US" altLang="zh-CN" sz="1000"/>
          </a:p>
        </p:txBody>
      </p:sp>
      <p:sp>
        <p:nvSpPr>
          <p:cNvPr id="66563" name="灯片编号占位符 3">
            <a:extLst>
              <a:ext uri="{FF2B5EF4-FFF2-40B4-BE49-F238E27FC236}">
                <a16:creationId xmlns:a16="http://schemas.microsoft.com/office/drawing/2014/main" id="{ADB40FAB-22E8-A1DF-4F8B-910DEC42C0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723F66D-2F68-A64F-ACF5-C2706DE209A8}" type="slidenum">
              <a:rPr lang="en-US" altLang="zh-CN" sz="1000" smtClean="0"/>
              <a:pPr>
                <a:spcBef>
                  <a:spcPct val="0"/>
                </a:spcBef>
                <a:buClrTx/>
                <a:buSzTx/>
                <a:buFontTx/>
                <a:buNone/>
              </a:pPr>
              <a:t>34</a:t>
            </a:fld>
            <a:endParaRPr lang="en-US" altLang="zh-CN" sz="1000"/>
          </a:p>
        </p:txBody>
      </p:sp>
      <p:sp>
        <p:nvSpPr>
          <p:cNvPr id="66564" name="Rectangle 2">
            <a:extLst>
              <a:ext uri="{FF2B5EF4-FFF2-40B4-BE49-F238E27FC236}">
                <a16:creationId xmlns:a16="http://schemas.microsoft.com/office/drawing/2014/main" id="{26C4E614-3BBF-938B-EEA9-019892BE879D}"/>
              </a:ext>
            </a:extLst>
          </p:cNvPr>
          <p:cNvSpPr>
            <a:spLocks noChangeArrowheads="1"/>
          </p:cNvSpPr>
          <p:nvPr/>
        </p:nvSpPr>
        <p:spPr bwMode="auto">
          <a:xfrm>
            <a:off x="611188" y="1484313"/>
            <a:ext cx="760412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CC3300"/>
                </a:solidFill>
                <a:latin typeface="微软雅黑" panose="020B0503020204020204" pitchFamily="34" charset="-122"/>
                <a:ea typeface="微软雅黑" panose="020B0503020204020204" pitchFamily="34" charset="-122"/>
              </a:rPr>
              <a:t>4.</a:t>
            </a:r>
            <a:r>
              <a:rPr kumimoji="1" lang="en-US" altLang="zh-CN" sz="3600" b="1">
                <a:solidFill>
                  <a:srgbClr val="CC3300"/>
                </a:solidFill>
                <a:latin typeface="微软雅黑" panose="020B0503020204020204" pitchFamily="34" charset="-122"/>
                <a:ea typeface="微软雅黑" panose="020B0503020204020204" pitchFamily="34" charset="-122"/>
              </a:rPr>
              <a:t>  </a:t>
            </a:r>
            <a:r>
              <a:rPr kumimoji="1" lang="zh-CN" altLang="en-US" sz="3600" b="1">
                <a:solidFill>
                  <a:srgbClr val="CC3300"/>
                </a:solidFill>
                <a:latin typeface="微软雅黑" panose="020B0503020204020204" pitchFamily="34" charset="-122"/>
                <a:ea typeface="微软雅黑" panose="020B0503020204020204" pitchFamily="34" charset="-122"/>
              </a:rPr>
              <a:t>中心法则的建立</a:t>
            </a:r>
          </a:p>
          <a:p>
            <a:pPr algn="just" eaLnBrk="1" hangingPunct="1">
              <a:lnSpc>
                <a:spcPct val="130000"/>
              </a:lnSpc>
            </a:pPr>
            <a:br>
              <a:rPr lang="zh-CN" altLang="en-US" sz="2000" b="1">
                <a:latin typeface="Times New Roman" panose="02020603050405020304" pitchFamily="18" charset="0"/>
                <a:cs typeface="Times New Roman" panose="02020603050405020304" pitchFamily="18" charset="0"/>
              </a:rPr>
            </a:br>
            <a:r>
              <a:rPr lang="zh-CN" altLang="en-US" sz="2000" b="1">
                <a:latin typeface="Times New Roman" panose="02020603050405020304" pitchFamily="18" charset="0"/>
                <a:cs typeface="Times New Roman" panose="02020603050405020304" pitchFamily="18" charset="0"/>
              </a:rPr>
              <a:t>             </a:t>
            </a:r>
            <a:r>
              <a:rPr lang="en-US" altLang="zh-CN" sz="3200" b="1">
                <a:ea typeface="楷体_GB2312" panose="02010609030101010101" pitchFamily="49" charset="-122"/>
              </a:rPr>
              <a:t>1958</a:t>
            </a:r>
            <a:r>
              <a:rPr lang="zh-CN" altLang="en-US" sz="3200" b="1">
                <a:ea typeface="楷体_GB2312" panose="02010609030101010101" pitchFamily="49" charset="-122"/>
              </a:rPr>
              <a:t>年，</a:t>
            </a:r>
            <a:r>
              <a:rPr lang="en-US" altLang="zh-CN" sz="3200" b="1">
                <a:ea typeface="楷体_GB2312" panose="02010609030101010101" pitchFamily="49" charset="-122"/>
              </a:rPr>
              <a:t>Crick</a:t>
            </a:r>
            <a:r>
              <a:rPr lang="zh-CN" altLang="en-US" sz="3200" b="1">
                <a:ea typeface="楷体_GB2312" panose="02010609030101010101" pitchFamily="49" charset="-122"/>
              </a:rPr>
              <a:t>提出了分子生物学的中心法则（</a:t>
            </a:r>
            <a:r>
              <a:rPr lang="en-US" altLang="zh-CN" sz="3200" b="1">
                <a:ea typeface="楷体_GB2312" panose="02010609030101010101" pitchFamily="49" charset="-122"/>
              </a:rPr>
              <a:t>central dogma</a:t>
            </a:r>
            <a:r>
              <a:rPr lang="zh-CN" altLang="en-US" sz="3200" b="1">
                <a:ea typeface="楷体_GB2312" panose="02010609030101010101" pitchFamily="49" charset="-122"/>
              </a:rPr>
              <a:t>）。</a:t>
            </a:r>
            <a:endParaRPr lang="en-US" altLang="zh-CN" sz="3200" b="1">
              <a:ea typeface="楷体_GB2312" panose="02010609030101010101" pitchFamily="49" charset="-122"/>
            </a:endParaRPr>
          </a:p>
          <a:p>
            <a:pPr algn="just" eaLnBrk="1" hangingPunct="1">
              <a:lnSpc>
                <a:spcPct val="130000"/>
              </a:lnSpc>
            </a:pPr>
            <a:endParaRPr lang="zh-CN" altLang="en-US" sz="3200" b="1">
              <a:ea typeface="楷体_GB2312" panose="02010609030101010101" pitchFamily="49" charset="-122"/>
            </a:endParaRPr>
          </a:p>
          <a:p>
            <a:pPr algn="just" eaLnBrk="1" hangingPunct="1">
              <a:lnSpc>
                <a:spcPct val="130000"/>
              </a:lnSpc>
            </a:pPr>
            <a:r>
              <a:rPr lang="zh-CN" altLang="en-US" sz="3200" b="1">
                <a:ea typeface="楷体_GB2312" panose="02010609030101010101" pitchFamily="49" charset="-122"/>
              </a:rPr>
              <a:t>    </a:t>
            </a:r>
            <a:r>
              <a:rPr lang="zh-CN" altLang="en-US" sz="3200" b="1">
                <a:solidFill>
                  <a:srgbClr val="E81F1A"/>
                </a:solidFill>
                <a:latin typeface="微软雅黑" panose="020B0503020204020204" pitchFamily="34" charset="-122"/>
                <a:ea typeface="微软雅黑" panose="020B0503020204020204" pitchFamily="34" charset="-122"/>
              </a:rPr>
              <a:t>中心法则是分子遗传学基本理论体系</a:t>
            </a:r>
            <a:r>
              <a:rPr lang="zh-CN" altLang="en-US" sz="3200" b="1">
                <a:latin typeface="微软雅黑" panose="020B0503020204020204" pitchFamily="34" charset="-122"/>
                <a:ea typeface="微软雅黑" panose="020B0503020204020204" pitchFamily="34" charset="-122"/>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1">
            <a:extLst>
              <a:ext uri="{FF2B5EF4-FFF2-40B4-BE49-F238E27FC236}">
                <a16:creationId xmlns:a16="http://schemas.microsoft.com/office/drawing/2014/main" id="{24D3122D-B620-9DCA-D0D2-33FF855C280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00E2035-329F-4348-84E8-05D6015A18DD}" type="datetime1">
              <a:rPr lang="zh-CN" altLang="en-US" sz="1000" smtClean="0"/>
              <a:pPr>
                <a:spcBef>
                  <a:spcPct val="0"/>
                </a:spcBef>
                <a:buClrTx/>
                <a:buSzTx/>
                <a:buFontTx/>
                <a:buNone/>
              </a:pPr>
              <a:t>2023/8/31</a:t>
            </a:fld>
            <a:endParaRPr lang="en-US" altLang="zh-CN" sz="1000"/>
          </a:p>
        </p:txBody>
      </p:sp>
      <p:sp>
        <p:nvSpPr>
          <p:cNvPr id="68611" name="灯片编号占位符 3">
            <a:extLst>
              <a:ext uri="{FF2B5EF4-FFF2-40B4-BE49-F238E27FC236}">
                <a16:creationId xmlns:a16="http://schemas.microsoft.com/office/drawing/2014/main" id="{CE11DC75-43F3-C5ED-2A2E-EAA6DA1F70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AA16735-C3B4-A041-8E29-07483E4B6BCD}" type="slidenum">
              <a:rPr lang="en-US" altLang="zh-CN" sz="1000" smtClean="0"/>
              <a:pPr>
                <a:spcBef>
                  <a:spcPct val="0"/>
                </a:spcBef>
                <a:buClrTx/>
                <a:buSzTx/>
                <a:buFontTx/>
                <a:buNone/>
              </a:pPr>
              <a:t>35</a:t>
            </a:fld>
            <a:endParaRPr lang="en-US" altLang="zh-CN" sz="1000"/>
          </a:p>
        </p:txBody>
      </p:sp>
      <p:pic>
        <p:nvPicPr>
          <p:cNvPr id="68612" name="Picture 2" descr="cendog">
            <a:extLst>
              <a:ext uri="{FF2B5EF4-FFF2-40B4-BE49-F238E27FC236}">
                <a16:creationId xmlns:a16="http://schemas.microsoft.com/office/drawing/2014/main" id="{6D07A7BF-8E7D-2867-C829-4B2029CAA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2400"/>
            <a:ext cx="5443538"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日期占位符 4">
            <a:extLst>
              <a:ext uri="{FF2B5EF4-FFF2-40B4-BE49-F238E27FC236}">
                <a16:creationId xmlns:a16="http://schemas.microsoft.com/office/drawing/2014/main" id="{3791F874-6C1B-910F-F182-7945763EE33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3E746F6-26D8-0044-9C3E-518D23BAF913}" type="datetime1">
              <a:rPr lang="zh-CN" altLang="en-US" sz="1000" smtClean="0"/>
              <a:pPr>
                <a:spcBef>
                  <a:spcPct val="0"/>
                </a:spcBef>
                <a:buClrTx/>
                <a:buSzTx/>
                <a:buFontTx/>
                <a:buNone/>
              </a:pPr>
              <a:t>2023/8/31</a:t>
            </a:fld>
            <a:endParaRPr lang="en-US" altLang="zh-CN" sz="1000"/>
          </a:p>
        </p:txBody>
      </p:sp>
      <p:sp>
        <p:nvSpPr>
          <p:cNvPr id="70659" name="灯片编号占位符 6">
            <a:extLst>
              <a:ext uri="{FF2B5EF4-FFF2-40B4-BE49-F238E27FC236}">
                <a16:creationId xmlns:a16="http://schemas.microsoft.com/office/drawing/2014/main" id="{9505EFBE-7E4A-8281-E81F-5710B8C7AB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1E90907-2239-C94C-80B0-09F185D2DA06}" type="slidenum">
              <a:rPr lang="en-US" altLang="zh-CN" sz="1000" smtClean="0"/>
              <a:pPr>
                <a:spcBef>
                  <a:spcPct val="0"/>
                </a:spcBef>
                <a:buClrTx/>
                <a:buSzTx/>
                <a:buFontTx/>
                <a:buNone/>
              </a:pPr>
              <a:t>36</a:t>
            </a:fld>
            <a:endParaRPr lang="en-US" altLang="zh-CN" sz="1000"/>
          </a:p>
        </p:txBody>
      </p:sp>
      <p:sp>
        <p:nvSpPr>
          <p:cNvPr id="70660" name="Rectangle 2">
            <a:extLst>
              <a:ext uri="{FF2B5EF4-FFF2-40B4-BE49-F238E27FC236}">
                <a16:creationId xmlns:a16="http://schemas.microsoft.com/office/drawing/2014/main" id="{CAEEEBC2-A297-43E2-BA27-CF336B5F528B}"/>
              </a:ext>
            </a:extLst>
          </p:cNvPr>
          <p:cNvSpPr>
            <a:spLocks noGrp="1" noChangeArrowheads="1"/>
          </p:cNvSpPr>
          <p:nvPr>
            <p:ph type="body" sz="half" idx="1"/>
          </p:nvPr>
        </p:nvSpPr>
        <p:spPr>
          <a:xfrm>
            <a:off x="214313" y="1214438"/>
            <a:ext cx="7643812" cy="1565275"/>
          </a:xfrm>
        </p:spPr>
        <p:txBody>
          <a:bodyPr/>
          <a:lstStyle/>
          <a:p>
            <a:pPr algn="just" eaLnBrk="1" hangingPunct="1">
              <a:lnSpc>
                <a:spcPct val="110000"/>
              </a:lnSpc>
              <a:spcBef>
                <a:spcPct val="0"/>
              </a:spcBef>
              <a:buClrTx/>
              <a:buSzTx/>
              <a:buFontTx/>
              <a:buNone/>
            </a:pPr>
            <a:r>
              <a:rPr lang="en-US" altLang="zh-CN" sz="2400">
                <a:latin typeface="楷体_GB2312" panose="02010609030101010101" pitchFamily="49" charset="-122"/>
                <a:ea typeface="楷体_GB2312" panose="02010609030101010101" pitchFamily="49" charset="-122"/>
              </a:rPr>
              <a:t>       </a:t>
            </a:r>
            <a:r>
              <a:rPr lang="en-US" altLang="zh-CN" sz="2400" b="1">
                <a:ea typeface="楷体_GB2312" panose="02010609030101010101" pitchFamily="49" charset="-122"/>
              </a:rPr>
              <a:t>1970</a:t>
            </a:r>
            <a:r>
              <a:rPr lang="zh-CN" altLang="en-US" sz="2400" b="1">
                <a:ea typeface="楷体_GB2312" panose="02010609030101010101" pitchFamily="49" charset="-122"/>
              </a:rPr>
              <a:t>年，</a:t>
            </a:r>
            <a:r>
              <a:rPr lang="en-US" altLang="zh-CN" sz="2400" b="1">
                <a:ea typeface="楷体_GB2312" panose="02010609030101010101" pitchFamily="49" charset="-122"/>
              </a:rPr>
              <a:t>Temin</a:t>
            </a:r>
            <a:r>
              <a:rPr lang="zh-CN" altLang="en-US" sz="2400" b="1">
                <a:ea typeface="楷体_GB2312" panose="02010609030101010101" pitchFamily="49" charset="-122"/>
              </a:rPr>
              <a:t>和</a:t>
            </a:r>
            <a:r>
              <a:rPr lang="en-US" altLang="zh-CN" sz="2400" b="1">
                <a:ea typeface="楷体_GB2312" panose="02010609030101010101" pitchFamily="49" charset="-122"/>
              </a:rPr>
              <a:t>Baltimore</a:t>
            </a:r>
            <a:r>
              <a:rPr lang="zh-CN" altLang="en-US" sz="2400" b="1">
                <a:ea typeface="楷体_GB2312" panose="02010609030101010101" pitchFamily="49" charset="-122"/>
              </a:rPr>
              <a:t>从鸡</a:t>
            </a:r>
            <a:r>
              <a:rPr lang="en-US" altLang="zh-CN" sz="2400" b="1">
                <a:ea typeface="楷体_GB2312" panose="02010609030101010101" pitchFamily="49" charset="-122"/>
              </a:rPr>
              <a:t>Rous</a:t>
            </a:r>
            <a:r>
              <a:rPr lang="zh-CN" altLang="en-US" sz="2400" b="1">
                <a:ea typeface="楷体_GB2312" panose="02010609030101010101" pitchFamily="49" charset="-122"/>
              </a:rPr>
              <a:t>肉瘤病毒</a:t>
            </a:r>
            <a:r>
              <a:rPr lang="en-US" altLang="zh-CN" sz="2400" b="1">
                <a:ea typeface="楷体_GB2312" panose="02010609030101010101" pitchFamily="49" charset="-122"/>
              </a:rPr>
              <a:t>(Rous sarcoma virus</a:t>
            </a:r>
            <a:r>
              <a:rPr lang="zh-CN" altLang="en-US" sz="2400" b="1">
                <a:ea typeface="楷体_GB2312" panose="02010609030101010101" pitchFamily="49" charset="-122"/>
              </a:rPr>
              <a:t>，</a:t>
            </a:r>
            <a:r>
              <a:rPr lang="en-US" altLang="zh-CN" sz="2400" b="1">
                <a:ea typeface="楷体_GB2312" panose="02010609030101010101" pitchFamily="49" charset="-122"/>
              </a:rPr>
              <a:t>RSV)</a:t>
            </a:r>
            <a:r>
              <a:rPr lang="zh-CN" altLang="en-US" sz="2400" b="1">
                <a:ea typeface="楷体_GB2312" panose="02010609030101010101" pitchFamily="49" charset="-122"/>
              </a:rPr>
              <a:t>颗粒中发现了以</a:t>
            </a:r>
            <a:r>
              <a:rPr lang="en-US" altLang="zh-CN" sz="2400" b="1">
                <a:ea typeface="楷体_GB2312" panose="02010609030101010101" pitchFamily="49" charset="-122"/>
              </a:rPr>
              <a:t>RNA</a:t>
            </a:r>
            <a:r>
              <a:rPr lang="zh-CN" altLang="en-US" sz="2400" b="1">
                <a:ea typeface="楷体_GB2312" panose="02010609030101010101" pitchFamily="49" charset="-122"/>
              </a:rPr>
              <a:t>为模板合成</a:t>
            </a:r>
            <a:r>
              <a:rPr lang="en-US" altLang="zh-CN" sz="2400" b="1">
                <a:ea typeface="楷体_GB2312" panose="02010609030101010101" pitchFamily="49" charset="-122"/>
              </a:rPr>
              <a:t>DNA</a:t>
            </a:r>
            <a:r>
              <a:rPr lang="zh-CN" altLang="en-US" sz="2400" b="1">
                <a:ea typeface="楷体_GB2312" panose="02010609030101010101" pitchFamily="49" charset="-122"/>
              </a:rPr>
              <a:t>的逆转录酶，进一步补充了遗传信息传递的中心法则。</a:t>
            </a:r>
            <a:r>
              <a:rPr lang="zh-CN" altLang="en-US" sz="2200" b="1">
                <a:ea typeface="楷体_GB2312" panose="02010609030101010101" pitchFamily="49" charset="-122"/>
              </a:rPr>
              <a:t> </a:t>
            </a:r>
          </a:p>
          <a:p>
            <a:pPr eaLnBrk="1" hangingPunct="1">
              <a:buFont typeface="Wingdings" pitchFamily="2" charset="2"/>
              <a:buNone/>
            </a:pPr>
            <a:endParaRPr lang="en-US" altLang="zh-CN" sz="2200" b="1">
              <a:latin typeface="楷体_GB2312" panose="02010609030101010101" pitchFamily="49" charset="-122"/>
              <a:ea typeface="楷体_GB2312" panose="02010609030101010101" pitchFamily="49" charset="-122"/>
            </a:endParaRPr>
          </a:p>
        </p:txBody>
      </p:sp>
      <p:pic>
        <p:nvPicPr>
          <p:cNvPr id="600067" name="Picture 3" descr="图3-1 central-dogma">
            <a:extLst>
              <a:ext uri="{FF2B5EF4-FFF2-40B4-BE49-F238E27FC236}">
                <a16:creationId xmlns:a16="http://schemas.microsoft.com/office/drawing/2014/main" id="{6A6CD69F-ADF8-8131-263A-9198A57E0AD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57250" y="3214688"/>
            <a:ext cx="7200900" cy="215265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00067"/>
                                        </p:tgtEl>
                                        <p:attrNameLst>
                                          <p:attrName>style.visibility</p:attrName>
                                        </p:attrNameLst>
                                      </p:cBhvr>
                                      <p:to>
                                        <p:strVal val="visible"/>
                                      </p:to>
                                    </p:set>
                                    <p:anim calcmode="lin" valueType="num">
                                      <p:cBhvr additive="base">
                                        <p:cTn id="7" dur="500" fill="hold"/>
                                        <p:tgtEl>
                                          <p:spTgt spid="600067"/>
                                        </p:tgtEl>
                                        <p:attrNameLst>
                                          <p:attrName>ppt_x</p:attrName>
                                        </p:attrNameLst>
                                      </p:cBhvr>
                                      <p:tavLst>
                                        <p:tav tm="0">
                                          <p:val>
                                            <p:strVal val="#ppt_x"/>
                                          </p:val>
                                        </p:tav>
                                        <p:tav tm="100000">
                                          <p:val>
                                            <p:strVal val="#ppt_x"/>
                                          </p:val>
                                        </p:tav>
                                      </p:tavLst>
                                    </p:anim>
                                    <p:anim calcmode="lin" valueType="num">
                                      <p:cBhvr additive="base">
                                        <p:cTn id="8" dur="500" fill="hold"/>
                                        <p:tgtEl>
                                          <p:spTgt spid="6000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4">
            <a:extLst>
              <a:ext uri="{FF2B5EF4-FFF2-40B4-BE49-F238E27FC236}">
                <a16:creationId xmlns:a16="http://schemas.microsoft.com/office/drawing/2014/main" id="{E65CB077-7D1B-0162-008D-6A1B6F261E7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46FFE82-3BF9-644B-857E-A6ED43C82309}" type="datetime1">
              <a:rPr lang="zh-CN" altLang="en-US" sz="1000" smtClean="0"/>
              <a:pPr>
                <a:spcBef>
                  <a:spcPct val="0"/>
                </a:spcBef>
                <a:buClrTx/>
                <a:buSzTx/>
                <a:buFontTx/>
                <a:buNone/>
              </a:pPr>
              <a:t>2023/8/31</a:t>
            </a:fld>
            <a:endParaRPr lang="en-US" altLang="zh-CN" sz="1000"/>
          </a:p>
        </p:txBody>
      </p:sp>
      <p:sp>
        <p:nvSpPr>
          <p:cNvPr id="72707" name="灯片编号占位符 6">
            <a:extLst>
              <a:ext uri="{FF2B5EF4-FFF2-40B4-BE49-F238E27FC236}">
                <a16:creationId xmlns:a16="http://schemas.microsoft.com/office/drawing/2014/main" id="{C157029E-A4D5-7A71-FA0D-B8D817ECB7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449184F-2853-9249-A278-A74AFDBC4D73}" type="slidenum">
              <a:rPr lang="en-US" altLang="zh-CN" sz="1000" smtClean="0"/>
              <a:pPr>
                <a:spcBef>
                  <a:spcPct val="0"/>
                </a:spcBef>
                <a:buClrTx/>
                <a:buSzTx/>
                <a:buFontTx/>
                <a:buNone/>
              </a:pPr>
              <a:t>37</a:t>
            </a:fld>
            <a:endParaRPr lang="en-US" altLang="zh-CN" sz="1000"/>
          </a:p>
        </p:txBody>
      </p:sp>
      <p:sp>
        <p:nvSpPr>
          <p:cNvPr id="72708" name="Rectangle 2">
            <a:extLst>
              <a:ext uri="{FF2B5EF4-FFF2-40B4-BE49-F238E27FC236}">
                <a16:creationId xmlns:a16="http://schemas.microsoft.com/office/drawing/2014/main" id="{3C0809BA-01E9-B011-472F-B36C6058FCED}"/>
              </a:ext>
            </a:extLst>
          </p:cNvPr>
          <p:cNvSpPr>
            <a:spLocks noGrp="1" noChangeArrowheads="1"/>
          </p:cNvSpPr>
          <p:nvPr>
            <p:ph type="title"/>
          </p:nvPr>
        </p:nvSpPr>
        <p:spPr/>
        <p:txBody>
          <a:bodyPr/>
          <a:lstStyle/>
          <a:p>
            <a:pPr eaLnBrk="1" hangingPunct="1"/>
            <a:r>
              <a:rPr lang="en-US" altLang="zh-CN" sz="3200">
                <a:solidFill>
                  <a:srgbClr val="CC3300"/>
                </a:solidFill>
                <a:latin typeface="微软雅黑" panose="020B0503020204020204" pitchFamily="34" charset="-122"/>
                <a:ea typeface="微软雅黑" panose="020B0503020204020204" pitchFamily="34" charset="-122"/>
              </a:rPr>
              <a:t>5. DNA</a:t>
            </a:r>
            <a:r>
              <a:rPr lang="zh-CN" altLang="en-US" sz="3200">
                <a:solidFill>
                  <a:srgbClr val="CC3300"/>
                </a:solidFill>
                <a:latin typeface="微软雅黑" panose="020B0503020204020204" pitchFamily="34" charset="-122"/>
                <a:ea typeface="微软雅黑" panose="020B0503020204020204" pitchFamily="34" charset="-122"/>
              </a:rPr>
              <a:t>序列分析技术：</a:t>
            </a:r>
          </a:p>
        </p:txBody>
      </p:sp>
      <p:sp>
        <p:nvSpPr>
          <p:cNvPr id="629763" name="Rectangle 3">
            <a:extLst>
              <a:ext uri="{FF2B5EF4-FFF2-40B4-BE49-F238E27FC236}">
                <a16:creationId xmlns:a16="http://schemas.microsoft.com/office/drawing/2014/main" id="{57FA3973-26E9-DDC5-464C-DC90324AA54E}"/>
              </a:ext>
            </a:extLst>
          </p:cNvPr>
          <p:cNvSpPr>
            <a:spLocks noGrp="1" noChangeArrowheads="1"/>
          </p:cNvSpPr>
          <p:nvPr>
            <p:ph type="body" sz="half" idx="1"/>
          </p:nvPr>
        </p:nvSpPr>
        <p:spPr>
          <a:xfrm>
            <a:off x="500063" y="1643063"/>
            <a:ext cx="2674937" cy="2808287"/>
          </a:xfrm>
        </p:spPr>
        <p:txBody>
          <a:bodyPr/>
          <a:lstStyle/>
          <a:p>
            <a:pPr eaLnBrk="1" hangingPunct="1">
              <a:lnSpc>
                <a:spcPct val="120000"/>
              </a:lnSpc>
              <a:spcBef>
                <a:spcPct val="0"/>
              </a:spcBef>
              <a:buClrTx/>
              <a:buSzTx/>
              <a:buFontTx/>
              <a:buNone/>
            </a:pPr>
            <a:r>
              <a:rPr lang="en-US" altLang="zh-CN" sz="2400" b="1">
                <a:solidFill>
                  <a:srgbClr val="E81F1A"/>
                </a:solidFill>
                <a:latin typeface="楷体_GB2312" panose="02010609030101010101" pitchFamily="49" charset="-122"/>
                <a:ea typeface="楷体_GB2312" panose="02010609030101010101" pitchFamily="49" charset="-122"/>
              </a:rPr>
              <a:t>  </a:t>
            </a:r>
            <a:r>
              <a:rPr lang="zh-CN" altLang="en-US" sz="2400" b="1">
                <a:solidFill>
                  <a:srgbClr val="E81F1A"/>
                </a:solidFill>
                <a:latin typeface="楷体_GB2312" panose="02010609030101010101" pitchFamily="49" charset="-122"/>
                <a:ea typeface="楷体_GB2312" panose="02010609030101010101" pitchFamily="49" charset="-122"/>
              </a:rPr>
              <a:t>双脱氧末端终止法</a:t>
            </a:r>
            <a:r>
              <a:rPr lang="en-US" altLang="zh-CN" sz="2400" b="1">
                <a:solidFill>
                  <a:srgbClr val="E81F1A"/>
                </a:solidFill>
                <a:latin typeface="楷体_GB2312" panose="02010609030101010101" pitchFamily="49" charset="-122"/>
                <a:ea typeface="楷体_GB2312" panose="02010609030101010101" pitchFamily="49" charset="-122"/>
              </a:rPr>
              <a:t>:</a:t>
            </a:r>
            <a:r>
              <a:rPr lang="en-US" altLang="zh-CN" sz="2400" b="1">
                <a:latin typeface="楷体_GB2312" panose="02010609030101010101" pitchFamily="49" charset="-122"/>
                <a:ea typeface="楷体_GB2312" panose="02010609030101010101" pitchFamily="49" charset="-122"/>
              </a:rPr>
              <a:t>1977</a:t>
            </a:r>
            <a:r>
              <a:rPr lang="zh-CN" altLang="en-US" sz="2400" b="1">
                <a:latin typeface="楷体_GB2312" panose="02010609030101010101" pitchFamily="49" charset="-122"/>
                <a:ea typeface="楷体_GB2312" panose="02010609030101010101" pitchFamily="49" charset="-122"/>
              </a:rPr>
              <a:t>年，剑桥大学</a:t>
            </a:r>
            <a:r>
              <a:rPr lang="en-US" altLang="zh-CN" sz="2400" b="1">
                <a:latin typeface="Times New Roman" panose="02020603050405020304" pitchFamily="18" charset="0"/>
                <a:ea typeface="楷体_GB2312" panose="02010609030101010101" pitchFamily="49" charset="-122"/>
              </a:rPr>
              <a:t>Sanger F</a:t>
            </a:r>
            <a:r>
              <a:rPr lang="zh-CN" altLang="en-US" sz="2400" b="1">
                <a:ea typeface="楷体_GB2312" panose="02010609030101010101" pitchFamily="49" charset="-122"/>
              </a:rPr>
              <a:t>等</a:t>
            </a:r>
            <a:r>
              <a:rPr lang="zh-CN" altLang="en-US" sz="2400" b="1">
                <a:latin typeface="楷体_GB2312" panose="02010609030101010101" pitchFamily="49" charset="-122"/>
                <a:ea typeface="楷体_GB2312" panose="02010609030101010101" pitchFamily="49" charset="-122"/>
              </a:rPr>
              <a:t>发明。</a:t>
            </a:r>
          </a:p>
        </p:txBody>
      </p:sp>
      <p:pic>
        <p:nvPicPr>
          <p:cNvPr id="629764" name="Picture 4" descr="图10-7左">
            <a:extLst>
              <a:ext uri="{FF2B5EF4-FFF2-40B4-BE49-F238E27FC236}">
                <a16:creationId xmlns:a16="http://schemas.microsoft.com/office/drawing/2014/main" id="{C7687AAC-F433-7484-5CCB-35F213010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357188"/>
            <a:ext cx="1484312"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9765" name="Picture 5" descr="图10-7右m">
            <a:extLst>
              <a:ext uri="{FF2B5EF4-FFF2-40B4-BE49-F238E27FC236}">
                <a16:creationId xmlns:a16="http://schemas.microsoft.com/office/drawing/2014/main" id="{53407C11-F162-7E61-A3C3-02F63DE97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9438" y="357188"/>
            <a:ext cx="981075"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9766" name="Picture 6" descr="Frederick Sanger">
            <a:hlinkClick r:id="rId5"/>
            <a:extLst>
              <a:ext uri="{FF2B5EF4-FFF2-40B4-BE49-F238E27FC236}">
                <a16:creationId xmlns:a16="http://schemas.microsoft.com/office/drawing/2014/main" id="{E823E5E8-7B82-EA4F-CB56-2DC051B329C0}"/>
              </a:ext>
            </a:extLst>
          </p:cNvPr>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a:xfrm>
            <a:off x="3571875" y="1785938"/>
            <a:ext cx="1804988" cy="2232025"/>
          </a:xfrm>
        </p:spPr>
      </p:pic>
      <p:sp>
        <p:nvSpPr>
          <p:cNvPr id="629768" name="Rectangle 8">
            <a:extLst>
              <a:ext uri="{FF2B5EF4-FFF2-40B4-BE49-F238E27FC236}">
                <a16:creationId xmlns:a16="http://schemas.microsoft.com/office/drawing/2014/main" id="{7CAD5486-0664-ED2A-A56B-27DC63915013}"/>
              </a:ext>
            </a:extLst>
          </p:cNvPr>
          <p:cNvSpPr>
            <a:spLocks noChangeArrowheads="1"/>
          </p:cNvSpPr>
          <p:nvPr/>
        </p:nvSpPr>
        <p:spPr bwMode="auto">
          <a:xfrm>
            <a:off x="785813" y="4214813"/>
            <a:ext cx="2952750"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400" b="1">
                <a:solidFill>
                  <a:srgbClr val="E81F1A"/>
                </a:solidFill>
                <a:latin typeface="楷体_GB2312" panose="02010609030101010101" pitchFamily="49" charset="-122"/>
                <a:ea typeface="楷体_GB2312" panose="02010609030101010101" pitchFamily="49" charset="-122"/>
              </a:rPr>
              <a:t> </a:t>
            </a:r>
            <a:r>
              <a:rPr lang="zh-CN" altLang="en-US" sz="2400" b="1">
                <a:solidFill>
                  <a:srgbClr val="E81F1A"/>
                </a:solidFill>
                <a:latin typeface="楷体_GB2312" panose="02010609030101010101" pitchFamily="49" charset="-122"/>
                <a:ea typeface="楷体_GB2312" panose="02010609030101010101" pitchFamily="49" charset="-122"/>
              </a:rPr>
              <a:t>化学裂解法</a:t>
            </a:r>
            <a:r>
              <a:rPr lang="en-US" altLang="zh-CN" sz="2400" b="1">
                <a:solidFill>
                  <a:srgbClr val="E81F1A"/>
                </a:solidFill>
                <a:latin typeface="楷体_GB2312" panose="02010609030101010101" pitchFamily="49" charset="-122"/>
                <a:ea typeface="楷体_GB2312" panose="02010609030101010101" pitchFamily="49" charset="-122"/>
              </a:rPr>
              <a:t>:</a:t>
            </a:r>
          </a:p>
          <a:p>
            <a:pPr eaLnBrk="1" hangingPunct="1">
              <a:lnSpc>
                <a:spcPct val="120000"/>
              </a:lnSpc>
              <a:spcBef>
                <a:spcPct val="0"/>
              </a:spcBef>
              <a:buClrTx/>
              <a:buSzTx/>
              <a:buFontTx/>
              <a:buNone/>
            </a:pPr>
            <a:r>
              <a:rPr lang="en-US" altLang="zh-CN" sz="2400" b="1">
                <a:latin typeface="楷体_GB2312" panose="02010609030101010101" pitchFamily="49" charset="-122"/>
                <a:ea typeface="楷体_GB2312" panose="02010609030101010101" pitchFamily="49" charset="-122"/>
              </a:rPr>
              <a:t> </a:t>
            </a:r>
            <a:r>
              <a:rPr lang="zh-CN" altLang="en-US" sz="2400" b="1">
                <a:latin typeface="楷体_GB2312" panose="02010609030101010101" pitchFamily="49" charset="-122"/>
                <a:ea typeface="楷体_GB2312" panose="02010609030101010101" pitchFamily="49" charset="-122"/>
              </a:rPr>
              <a:t>美国</a:t>
            </a:r>
            <a:r>
              <a:rPr lang="en-US" altLang="zh-CN" sz="2400" b="1">
                <a:latin typeface="Times New Roman" panose="02020603050405020304" pitchFamily="18" charset="0"/>
              </a:rPr>
              <a:t>Maxam I</a:t>
            </a:r>
            <a:r>
              <a:rPr lang="zh-CN" altLang="en-US" sz="2600" b="1"/>
              <a:t>和</a:t>
            </a:r>
            <a:r>
              <a:rPr lang="en-US" altLang="zh-CN" sz="2400" b="1">
                <a:latin typeface="Times New Roman" panose="02020603050405020304" pitchFamily="18" charset="0"/>
                <a:ea typeface="楷体_GB2312" panose="02010609030101010101" pitchFamily="49" charset="-122"/>
              </a:rPr>
              <a:t>Gilbert W</a:t>
            </a:r>
            <a:r>
              <a:rPr lang="zh-CN" altLang="en-US" sz="2400" b="1">
                <a:latin typeface="楷体_GB2312" panose="02010609030101010101" pitchFamily="49" charset="-122"/>
                <a:ea typeface="楷体_GB2312" panose="02010609030101010101" pitchFamily="49" charset="-122"/>
              </a:rPr>
              <a:t>发明。</a:t>
            </a:r>
          </a:p>
          <a:p>
            <a:pPr eaLnBrk="1" hangingPunct="1">
              <a:lnSpc>
                <a:spcPct val="90000"/>
              </a:lnSpc>
              <a:buFont typeface="Wingdings" pitchFamily="2" charset="2"/>
              <a:buNone/>
            </a:pP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9763">
                                            <p:txEl>
                                              <p:pRg st="0" end="0"/>
                                            </p:txEl>
                                          </p:spTgt>
                                        </p:tgtEl>
                                        <p:attrNameLst>
                                          <p:attrName>style.visibility</p:attrName>
                                        </p:attrNameLst>
                                      </p:cBhvr>
                                      <p:to>
                                        <p:strVal val="visible"/>
                                      </p:to>
                                    </p:set>
                                    <p:animEffect transition="in" filter="blinds(horizontal)">
                                      <p:cBhvr>
                                        <p:cTn id="7" dur="500"/>
                                        <p:tgtEl>
                                          <p:spTgt spid="6297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629766"/>
                                        </p:tgtEl>
                                        <p:attrNameLst>
                                          <p:attrName>style.visibility</p:attrName>
                                        </p:attrNameLst>
                                      </p:cBhvr>
                                      <p:to>
                                        <p:strVal val="visible"/>
                                      </p:to>
                                    </p:set>
                                    <p:anim calcmode="lin" valueType="num">
                                      <p:cBhvr additive="base">
                                        <p:cTn id="12" dur="500" fill="hold"/>
                                        <p:tgtEl>
                                          <p:spTgt spid="629766"/>
                                        </p:tgtEl>
                                        <p:attrNameLst>
                                          <p:attrName>ppt_x</p:attrName>
                                        </p:attrNameLst>
                                      </p:cBhvr>
                                      <p:tavLst>
                                        <p:tav tm="0">
                                          <p:val>
                                            <p:strVal val="#ppt_x"/>
                                          </p:val>
                                        </p:tav>
                                        <p:tav tm="100000">
                                          <p:val>
                                            <p:strVal val="#ppt_x"/>
                                          </p:val>
                                        </p:tav>
                                      </p:tavLst>
                                    </p:anim>
                                    <p:anim calcmode="lin" valueType="num">
                                      <p:cBhvr additive="base">
                                        <p:cTn id="13" dur="500" fill="hold"/>
                                        <p:tgtEl>
                                          <p:spTgt spid="62976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629764"/>
                                        </p:tgtEl>
                                        <p:attrNameLst>
                                          <p:attrName>style.visibility</p:attrName>
                                        </p:attrNameLst>
                                      </p:cBhvr>
                                      <p:to>
                                        <p:strVal val="visible"/>
                                      </p:to>
                                    </p:set>
                                    <p:animEffect transition="in" filter="box(in)">
                                      <p:cBhvr>
                                        <p:cTn id="18" dur="500"/>
                                        <p:tgtEl>
                                          <p:spTgt spid="62976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629765"/>
                                        </p:tgtEl>
                                        <p:attrNameLst>
                                          <p:attrName>style.visibility</p:attrName>
                                        </p:attrNameLst>
                                      </p:cBhvr>
                                      <p:to>
                                        <p:strVal val="visible"/>
                                      </p:to>
                                    </p:set>
                                    <p:animEffect transition="in" filter="box(in)">
                                      <p:cBhvr>
                                        <p:cTn id="23" dur="500"/>
                                        <p:tgtEl>
                                          <p:spTgt spid="62976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629768"/>
                                        </p:tgtEl>
                                        <p:attrNameLst>
                                          <p:attrName>style.visibility</p:attrName>
                                        </p:attrNameLst>
                                      </p:cBhvr>
                                      <p:to>
                                        <p:strVal val="visible"/>
                                      </p:to>
                                    </p:set>
                                    <p:anim calcmode="lin" valueType="num">
                                      <p:cBhvr additive="base">
                                        <p:cTn id="28" dur="500" fill="hold"/>
                                        <p:tgtEl>
                                          <p:spTgt spid="629768"/>
                                        </p:tgtEl>
                                        <p:attrNameLst>
                                          <p:attrName>ppt_x</p:attrName>
                                        </p:attrNameLst>
                                      </p:cBhvr>
                                      <p:tavLst>
                                        <p:tav tm="0">
                                          <p:val>
                                            <p:strVal val="#ppt_x"/>
                                          </p:val>
                                        </p:tav>
                                        <p:tav tm="100000">
                                          <p:val>
                                            <p:strVal val="#ppt_x"/>
                                          </p:val>
                                        </p:tav>
                                      </p:tavLst>
                                    </p:anim>
                                    <p:anim calcmode="lin" valueType="num">
                                      <p:cBhvr additive="base">
                                        <p:cTn id="29" dur="500" fill="hold"/>
                                        <p:tgtEl>
                                          <p:spTgt spid="6297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3" grpId="0" build="p"/>
      <p:bldP spid="62976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1">
            <a:extLst>
              <a:ext uri="{FF2B5EF4-FFF2-40B4-BE49-F238E27FC236}">
                <a16:creationId xmlns:a16="http://schemas.microsoft.com/office/drawing/2014/main" id="{3DB28195-646E-5C37-4667-90A86A16760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F6D49C3-BDCF-B64D-8B4F-31593FA32098}" type="datetime1">
              <a:rPr lang="zh-CN" altLang="en-US" sz="1000" smtClean="0"/>
              <a:pPr>
                <a:spcBef>
                  <a:spcPct val="0"/>
                </a:spcBef>
                <a:buClrTx/>
                <a:buSzTx/>
                <a:buFontTx/>
                <a:buNone/>
              </a:pPr>
              <a:t>2023/8/31</a:t>
            </a:fld>
            <a:endParaRPr lang="en-US" altLang="zh-CN" sz="1000"/>
          </a:p>
        </p:txBody>
      </p:sp>
      <p:sp>
        <p:nvSpPr>
          <p:cNvPr id="74755" name="灯片编号占位符 3">
            <a:extLst>
              <a:ext uri="{FF2B5EF4-FFF2-40B4-BE49-F238E27FC236}">
                <a16:creationId xmlns:a16="http://schemas.microsoft.com/office/drawing/2014/main" id="{2D92104A-AF0B-244C-A217-0F49CD91EE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6E3EA50-8186-1A47-97A2-984552803F38}" type="slidenum">
              <a:rPr lang="en-US" altLang="zh-CN" sz="1000" smtClean="0"/>
              <a:pPr>
                <a:spcBef>
                  <a:spcPct val="0"/>
                </a:spcBef>
                <a:buClrTx/>
                <a:buSzTx/>
                <a:buFontTx/>
                <a:buNone/>
              </a:pPr>
              <a:t>38</a:t>
            </a:fld>
            <a:endParaRPr lang="en-US" altLang="zh-CN" sz="1000"/>
          </a:p>
        </p:txBody>
      </p:sp>
      <p:pic>
        <p:nvPicPr>
          <p:cNvPr id="74756" name="Picture 4" descr="序列分析">
            <a:extLst>
              <a:ext uri="{FF2B5EF4-FFF2-40B4-BE49-F238E27FC236}">
                <a16:creationId xmlns:a16="http://schemas.microsoft.com/office/drawing/2014/main" id="{D9A20DEF-1F32-8CF0-2130-0BF48476C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908050"/>
            <a:ext cx="7359650" cy="501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占位符 3">
            <a:extLst>
              <a:ext uri="{FF2B5EF4-FFF2-40B4-BE49-F238E27FC236}">
                <a16:creationId xmlns:a16="http://schemas.microsoft.com/office/drawing/2014/main" id="{C9071EB5-64B7-98AA-A770-FF8A635FD9E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6C68FD4-E096-D94C-A09B-368AA91D8F65}" type="datetime1">
              <a:rPr lang="zh-CN" altLang="en-US" sz="1000" smtClean="0"/>
              <a:pPr>
                <a:spcBef>
                  <a:spcPct val="0"/>
                </a:spcBef>
                <a:buClrTx/>
                <a:buSzTx/>
                <a:buFontTx/>
                <a:buNone/>
              </a:pPr>
              <a:t>2023/8/31</a:t>
            </a:fld>
            <a:endParaRPr lang="en-US" altLang="zh-CN" sz="1000"/>
          </a:p>
        </p:txBody>
      </p:sp>
      <p:sp>
        <p:nvSpPr>
          <p:cNvPr id="75779" name="灯片编号占位符 5">
            <a:extLst>
              <a:ext uri="{FF2B5EF4-FFF2-40B4-BE49-F238E27FC236}">
                <a16:creationId xmlns:a16="http://schemas.microsoft.com/office/drawing/2014/main" id="{042588CE-C577-1A1F-8BFE-9A7D2A6FBE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6BAAD5B-BD7F-3640-8967-60B1D971D004}" type="slidenum">
              <a:rPr lang="en-US" altLang="zh-CN" sz="1000" smtClean="0"/>
              <a:pPr>
                <a:spcBef>
                  <a:spcPct val="0"/>
                </a:spcBef>
                <a:buClrTx/>
                <a:buSzTx/>
                <a:buFontTx/>
                <a:buNone/>
              </a:pPr>
              <a:t>39</a:t>
            </a:fld>
            <a:endParaRPr lang="en-US" altLang="zh-CN" sz="1000"/>
          </a:p>
        </p:txBody>
      </p:sp>
      <p:sp>
        <p:nvSpPr>
          <p:cNvPr id="75780" name="Rectangle 2">
            <a:extLst>
              <a:ext uri="{FF2B5EF4-FFF2-40B4-BE49-F238E27FC236}">
                <a16:creationId xmlns:a16="http://schemas.microsoft.com/office/drawing/2014/main" id="{F6018929-37EA-3284-AA28-8283486D1452}"/>
              </a:ext>
            </a:extLst>
          </p:cNvPr>
          <p:cNvSpPr>
            <a:spLocks noGrp="1" noChangeArrowheads="1"/>
          </p:cNvSpPr>
          <p:nvPr>
            <p:ph type="body" idx="1"/>
          </p:nvPr>
        </p:nvSpPr>
        <p:spPr>
          <a:xfrm>
            <a:off x="468313" y="765175"/>
            <a:ext cx="7389812" cy="1096963"/>
          </a:xfrm>
        </p:spPr>
        <p:txBody>
          <a:bodyPr/>
          <a:lstStyle/>
          <a:p>
            <a:pPr marL="0" indent="0" eaLnBrk="1" hangingPunct="1">
              <a:lnSpc>
                <a:spcPct val="110000"/>
              </a:lnSpc>
              <a:spcBef>
                <a:spcPct val="0"/>
              </a:spcBef>
              <a:buClrTx/>
              <a:buSzTx/>
              <a:buFontTx/>
              <a:buNone/>
            </a:pPr>
            <a:r>
              <a:rPr lang="zh-CN" altLang="en-US" sz="2800" b="1">
                <a:solidFill>
                  <a:srgbClr val="E81F1A"/>
                </a:solidFill>
                <a:latin typeface="楷体_GB2312" panose="02010609030101010101" pitchFamily="49" charset="-122"/>
                <a:ea typeface="楷体_GB2312" panose="02010609030101010101" pitchFamily="49" charset="-122"/>
              </a:rPr>
              <a:t>对</a:t>
            </a:r>
            <a:r>
              <a:rPr lang="en-US" altLang="zh-CN" sz="2800" b="1">
                <a:solidFill>
                  <a:srgbClr val="E81F1A"/>
                </a:solidFill>
                <a:latin typeface="Times New Roman" panose="02020603050405020304" pitchFamily="18" charset="0"/>
                <a:ea typeface="楷体_GB2312" panose="02010609030101010101" pitchFamily="49" charset="-122"/>
              </a:rPr>
              <a:t>DNA</a:t>
            </a:r>
            <a:r>
              <a:rPr lang="zh-CN" altLang="en-US" sz="2800" b="1">
                <a:solidFill>
                  <a:srgbClr val="E81F1A"/>
                </a:solidFill>
                <a:latin typeface="楷体_GB2312" panose="02010609030101010101" pitchFamily="49" charset="-122"/>
                <a:ea typeface="楷体_GB2312" panose="02010609030101010101" pitchFamily="49" charset="-122"/>
              </a:rPr>
              <a:t>片段的一级结构进行分析，导致一系列重大发现：</a:t>
            </a:r>
          </a:p>
        </p:txBody>
      </p:sp>
      <p:sp>
        <p:nvSpPr>
          <p:cNvPr id="606211" name="Rectangle 3">
            <a:extLst>
              <a:ext uri="{FF2B5EF4-FFF2-40B4-BE49-F238E27FC236}">
                <a16:creationId xmlns:a16="http://schemas.microsoft.com/office/drawing/2014/main" id="{B232D788-48EA-7C05-6FEF-8C692BFE3FD8}"/>
              </a:ext>
            </a:extLst>
          </p:cNvPr>
          <p:cNvSpPr>
            <a:spLocks noChangeArrowheads="1"/>
          </p:cNvSpPr>
          <p:nvPr/>
        </p:nvSpPr>
        <p:spPr bwMode="auto">
          <a:xfrm>
            <a:off x="1042988" y="4221163"/>
            <a:ext cx="67691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400" b="1">
                <a:ea typeface="楷体_GB2312" panose="02010609030101010101" pitchFamily="49" charset="-122"/>
              </a:rPr>
              <a:t>4. </a:t>
            </a:r>
            <a:r>
              <a:rPr lang="zh-CN" altLang="en-US" sz="2400" b="1">
                <a:ea typeface="楷体_GB2312" panose="02010609030101010101" pitchFamily="49" charset="-122"/>
              </a:rPr>
              <a:t>从</a:t>
            </a:r>
            <a:r>
              <a:rPr lang="en-US" altLang="zh-CN" sz="2400" b="1">
                <a:ea typeface="楷体_GB2312" panose="02010609030101010101" pitchFamily="49" charset="-122"/>
              </a:rPr>
              <a:t>cDNA</a:t>
            </a:r>
            <a:r>
              <a:rPr lang="zh-CN" altLang="en-US" sz="2400" b="1">
                <a:ea typeface="楷体_GB2312" panose="02010609030101010101" pitchFamily="49" charset="-122"/>
              </a:rPr>
              <a:t>序列推导出蛋白质的一级结构；     </a:t>
            </a:r>
          </a:p>
        </p:txBody>
      </p:sp>
      <p:sp>
        <p:nvSpPr>
          <p:cNvPr id="75782" name="Rectangle 4">
            <a:extLst>
              <a:ext uri="{FF2B5EF4-FFF2-40B4-BE49-F238E27FC236}">
                <a16:creationId xmlns:a16="http://schemas.microsoft.com/office/drawing/2014/main" id="{B085C8FE-AD5B-A833-EA25-64EB14FF6D1C}"/>
              </a:ext>
            </a:extLst>
          </p:cNvPr>
          <p:cNvSpPr>
            <a:spLocks noChangeArrowheads="1"/>
          </p:cNvSpPr>
          <p:nvPr/>
        </p:nvSpPr>
        <p:spPr bwMode="auto">
          <a:xfrm>
            <a:off x="685800" y="4525963"/>
            <a:ext cx="8077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楷体_GB2312" panose="02010609030101010101" pitchFamily="49" charset="-122"/>
                <a:ea typeface="楷体_GB2312" panose="02010609030101010101" pitchFamily="49" charset="-122"/>
              </a:rPr>
              <a:t>    </a:t>
            </a:r>
          </a:p>
          <a:p>
            <a:pPr eaLnBrk="1" hangingPunct="1">
              <a:spcBef>
                <a:spcPct val="0"/>
              </a:spcBef>
              <a:buClrTx/>
              <a:buSzTx/>
              <a:buFontTx/>
              <a:buNone/>
            </a:pPr>
            <a:r>
              <a:rPr lang="en-US" altLang="zh-CN" sz="2400" b="1">
                <a:latin typeface="楷体_GB2312" panose="02010609030101010101" pitchFamily="49" charset="-122"/>
                <a:ea typeface="楷体_GB2312" panose="02010609030101010101" pitchFamily="49" charset="-122"/>
              </a:rPr>
              <a:t>    </a:t>
            </a:r>
          </a:p>
        </p:txBody>
      </p:sp>
      <p:sp>
        <p:nvSpPr>
          <p:cNvPr id="606213" name="Text Box 5">
            <a:extLst>
              <a:ext uri="{FF2B5EF4-FFF2-40B4-BE49-F238E27FC236}">
                <a16:creationId xmlns:a16="http://schemas.microsoft.com/office/drawing/2014/main" id="{0840549F-2A9E-9108-0AFA-4F0377642AED}"/>
              </a:ext>
            </a:extLst>
          </p:cNvPr>
          <p:cNvSpPr txBox="1">
            <a:spLocks noChangeArrowheads="1"/>
          </p:cNvSpPr>
          <p:nvPr/>
        </p:nvSpPr>
        <p:spPr bwMode="auto">
          <a:xfrm>
            <a:off x="1042988" y="1962150"/>
            <a:ext cx="72009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400" b="1">
                <a:ea typeface="楷体_GB2312" panose="02010609030101010101" pitchFamily="49" charset="-122"/>
              </a:rPr>
              <a:t>1. </a:t>
            </a:r>
            <a:r>
              <a:rPr lang="zh-CN" altLang="en-US" sz="2400" b="1">
                <a:ea typeface="楷体_GB2312" panose="02010609030101010101" pitchFamily="49" charset="-122"/>
              </a:rPr>
              <a:t>断裂基因</a:t>
            </a:r>
            <a:r>
              <a:rPr lang="en-US" altLang="zh-CN" sz="2400" b="1">
                <a:ea typeface="楷体_GB2312" panose="02010609030101010101" pitchFamily="49" charset="-122"/>
              </a:rPr>
              <a:t>(split gene)</a:t>
            </a:r>
            <a:r>
              <a:rPr lang="zh-CN" altLang="en-US" sz="2400" b="1">
                <a:ea typeface="楷体_GB2312" panose="02010609030101010101" pitchFamily="49" charset="-122"/>
              </a:rPr>
              <a:t>的发现，证明真核细胞的   基因不是连续的</a:t>
            </a:r>
            <a:r>
              <a:rPr lang="en-US" altLang="zh-CN" sz="2400" b="1">
                <a:ea typeface="楷体_GB2312" panose="02010609030101010101" pitchFamily="49" charset="-122"/>
              </a:rPr>
              <a:t>DNA</a:t>
            </a:r>
            <a:r>
              <a:rPr lang="zh-CN" altLang="en-US" sz="2400" b="1">
                <a:ea typeface="楷体_GB2312" panose="02010609030101010101" pitchFamily="49" charset="-122"/>
              </a:rPr>
              <a:t>片段；</a:t>
            </a:r>
          </a:p>
        </p:txBody>
      </p:sp>
      <p:sp>
        <p:nvSpPr>
          <p:cNvPr id="606214" name="Text Box 6">
            <a:extLst>
              <a:ext uri="{FF2B5EF4-FFF2-40B4-BE49-F238E27FC236}">
                <a16:creationId xmlns:a16="http://schemas.microsoft.com/office/drawing/2014/main" id="{56B12E5F-6525-6171-CB35-17BF4EF6273C}"/>
              </a:ext>
            </a:extLst>
          </p:cNvPr>
          <p:cNvSpPr txBox="1">
            <a:spLocks noChangeArrowheads="1"/>
          </p:cNvSpPr>
          <p:nvPr/>
        </p:nvSpPr>
        <p:spPr bwMode="auto">
          <a:xfrm>
            <a:off x="1042988" y="2819400"/>
            <a:ext cx="727233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400" b="1">
                <a:ea typeface="楷体_GB2312" panose="02010609030101010101" pitchFamily="49" charset="-122"/>
              </a:rPr>
              <a:t>2. </a:t>
            </a:r>
            <a:r>
              <a:rPr lang="zh-CN" altLang="en-US" sz="2400" b="1">
                <a:ea typeface="楷体_GB2312" panose="02010609030101010101" pitchFamily="49" charset="-122"/>
              </a:rPr>
              <a:t>前体</a:t>
            </a:r>
            <a:r>
              <a:rPr lang="en-US" altLang="zh-CN" sz="2400" b="1">
                <a:ea typeface="楷体_GB2312" panose="02010609030101010101" pitchFamily="49" charset="-122"/>
              </a:rPr>
              <a:t>mRNA</a:t>
            </a:r>
            <a:r>
              <a:rPr lang="zh-CN" altLang="en-US" sz="2400" b="1">
                <a:ea typeface="楷体_GB2312" panose="02010609030101010101" pitchFamily="49" charset="-122"/>
              </a:rPr>
              <a:t>分子的拼接，去除内含子序列，连接成  成熟</a:t>
            </a:r>
            <a:r>
              <a:rPr lang="en-US" altLang="zh-CN" sz="2400" b="1">
                <a:ea typeface="楷体_GB2312" panose="02010609030101010101" pitchFamily="49" charset="-122"/>
              </a:rPr>
              <a:t>mRNA</a:t>
            </a:r>
            <a:r>
              <a:rPr lang="zh-CN" altLang="en-US" sz="2400" b="1">
                <a:ea typeface="楷体_GB2312" panose="02010609030101010101" pitchFamily="49" charset="-122"/>
              </a:rPr>
              <a:t>；</a:t>
            </a:r>
            <a:endParaRPr lang="zh-CN" altLang="en-US" sz="2400">
              <a:ea typeface="楷体_GB2312" panose="02010609030101010101" pitchFamily="49" charset="-122"/>
            </a:endParaRPr>
          </a:p>
        </p:txBody>
      </p:sp>
      <p:sp>
        <p:nvSpPr>
          <p:cNvPr id="606215" name="Text Box 7">
            <a:extLst>
              <a:ext uri="{FF2B5EF4-FFF2-40B4-BE49-F238E27FC236}">
                <a16:creationId xmlns:a16="http://schemas.microsoft.com/office/drawing/2014/main" id="{E31E58EC-076F-1DD7-A481-FB1D96689A72}"/>
              </a:ext>
            </a:extLst>
          </p:cNvPr>
          <p:cNvSpPr txBox="1">
            <a:spLocks noChangeArrowheads="1"/>
          </p:cNvSpPr>
          <p:nvPr/>
        </p:nvSpPr>
        <p:spPr bwMode="auto">
          <a:xfrm>
            <a:off x="1042988" y="3686175"/>
            <a:ext cx="5854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itchFamily="2" charset="2"/>
              <a:buNone/>
            </a:pPr>
            <a:r>
              <a:rPr lang="en-US" altLang="zh-CN" sz="2400" b="1">
                <a:ea typeface="楷体_GB2312" panose="02010609030101010101" pitchFamily="49" charset="-122"/>
              </a:rPr>
              <a:t>3. </a:t>
            </a:r>
            <a:r>
              <a:rPr lang="zh-CN" altLang="en-US" sz="2400" b="1">
                <a:ea typeface="楷体_GB2312" panose="02010609030101010101" pitchFamily="49" charset="-122"/>
              </a:rPr>
              <a:t>发现单基因遗传病的基因结构的变异；</a:t>
            </a:r>
          </a:p>
        </p:txBody>
      </p:sp>
      <p:sp>
        <p:nvSpPr>
          <p:cNvPr id="606216" name="Text Box 8">
            <a:extLst>
              <a:ext uri="{FF2B5EF4-FFF2-40B4-BE49-F238E27FC236}">
                <a16:creationId xmlns:a16="http://schemas.microsoft.com/office/drawing/2014/main" id="{904B5309-C404-585C-9704-5FBAE878B124}"/>
              </a:ext>
            </a:extLst>
          </p:cNvPr>
          <p:cNvSpPr txBox="1">
            <a:spLocks noChangeArrowheads="1"/>
          </p:cNvSpPr>
          <p:nvPr/>
        </p:nvSpPr>
        <p:spPr bwMode="auto">
          <a:xfrm>
            <a:off x="1042988" y="4748213"/>
            <a:ext cx="7243762"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400" b="1">
                <a:ea typeface="楷体_GB2312" panose="02010609030101010101" pitchFamily="49" charset="-122"/>
              </a:rPr>
              <a:t>5. </a:t>
            </a:r>
            <a:r>
              <a:rPr lang="zh-CN" altLang="en-US" sz="2400" b="1">
                <a:ea typeface="楷体_GB2312" panose="02010609030101010101" pitchFamily="49" charset="-122"/>
              </a:rPr>
              <a:t>根据</a:t>
            </a:r>
            <a:r>
              <a:rPr lang="en-US" altLang="zh-CN" sz="2400" b="1">
                <a:ea typeface="楷体_GB2312" panose="02010609030101010101" pitchFamily="49" charset="-122"/>
              </a:rPr>
              <a:t>DNA</a:t>
            </a:r>
            <a:r>
              <a:rPr lang="zh-CN" altLang="en-US" sz="2400" b="1">
                <a:ea typeface="楷体_GB2312" panose="02010609030101010101" pitchFamily="49" charset="-122"/>
              </a:rPr>
              <a:t>序列合成基因，并与载体连接，使之在细菌中表达，合成活性蛋白质，开创了基因工程。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06213"/>
                                        </p:tgtEl>
                                        <p:attrNameLst>
                                          <p:attrName>style.visibility</p:attrName>
                                        </p:attrNameLst>
                                      </p:cBhvr>
                                      <p:to>
                                        <p:strVal val="visible"/>
                                      </p:to>
                                    </p:set>
                                    <p:anim calcmode="lin" valueType="num">
                                      <p:cBhvr additive="base">
                                        <p:cTn id="7" dur="500" fill="hold"/>
                                        <p:tgtEl>
                                          <p:spTgt spid="606213"/>
                                        </p:tgtEl>
                                        <p:attrNameLst>
                                          <p:attrName>ppt_x</p:attrName>
                                        </p:attrNameLst>
                                      </p:cBhvr>
                                      <p:tavLst>
                                        <p:tav tm="0">
                                          <p:val>
                                            <p:strVal val="#ppt_x"/>
                                          </p:val>
                                        </p:tav>
                                        <p:tav tm="100000">
                                          <p:val>
                                            <p:strVal val="#ppt_x"/>
                                          </p:val>
                                        </p:tav>
                                      </p:tavLst>
                                    </p:anim>
                                    <p:anim calcmode="lin" valueType="num">
                                      <p:cBhvr additive="base">
                                        <p:cTn id="8" dur="500" fill="hold"/>
                                        <p:tgtEl>
                                          <p:spTgt spid="60621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06214"/>
                                        </p:tgtEl>
                                        <p:attrNameLst>
                                          <p:attrName>style.visibility</p:attrName>
                                        </p:attrNameLst>
                                      </p:cBhvr>
                                      <p:to>
                                        <p:strVal val="visible"/>
                                      </p:to>
                                    </p:set>
                                    <p:anim calcmode="lin" valueType="num">
                                      <p:cBhvr additive="base">
                                        <p:cTn id="13" dur="500" fill="hold"/>
                                        <p:tgtEl>
                                          <p:spTgt spid="606214"/>
                                        </p:tgtEl>
                                        <p:attrNameLst>
                                          <p:attrName>ppt_x</p:attrName>
                                        </p:attrNameLst>
                                      </p:cBhvr>
                                      <p:tavLst>
                                        <p:tav tm="0">
                                          <p:val>
                                            <p:strVal val="#ppt_x"/>
                                          </p:val>
                                        </p:tav>
                                        <p:tav tm="100000">
                                          <p:val>
                                            <p:strVal val="#ppt_x"/>
                                          </p:val>
                                        </p:tav>
                                      </p:tavLst>
                                    </p:anim>
                                    <p:anim calcmode="lin" valueType="num">
                                      <p:cBhvr additive="base">
                                        <p:cTn id="14" dur="500" fill="hold"/>
                                        <p:tgtEl>
                                          <p:spTgt spid="6062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06215"/>
                                        </p:tgtEl>
                                        <p:attrNameLst>
                                          <p:attrName>style.visibility</p:attrName>
                                        </p:attrNameLst>
                                      </p:cBhvr>
                                      <p:to>
                                        <p:strVal val="visible"/>
                                      </p:to>
                                    </p:set>
                                    <p:anim calcmode="lin" valueType="num">
                                      <p:cBhvr additive="base">
                                        <p:cTn id="19" dur="500" fill="hold"/>
                                        <p:tgtEl>
                                          <p:spTgt spid="606215"/>
                                        </p:tgtEl>
                                        <p:attrNameLst>
                                          <p:attrName>ppt_x</p:attrName>
                                        </p:attrNameLst>
                                      </p:cBhvr>
                                      <p:tavLst>
                                        <p:tav tm="0">
                                          <p:val>
                                            <p:strVal val="#ppt_x"/>
                                          </p:val>
                                        </p:tav>
                                        <p:tav tm="100000">
                                          <p:val>
                                            <p:strVal val="#ppt_x"/>
                                          </p:val>
                                        </p:tav>
                                      </p:tavLst>
                                    </p:anim>
                                    <p:anim calcmode="lin" valueType="num">
                                      <p:cBhvr additive="base">
                                        <p:cTn id="20" dur="500" fill="hold"/>
                                        <p:tgtEl>
                                          <p:spTgt spid="60621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606211"/>
                                        </p:tgtEl>
                                        <p:attrNameLst>
                                          <p:attrName>style.visibility</p:attrName>
                                        </p:attrNameLst>
                                      </p:cBhvr>
                                      <p:to>
                                        <p:strVal val="visible"/>
                                      </p:to>
                                    </p:set>
                                    <p:animEffect transition="in" filter="slide(fromBottom)">
                                      <p:cBhvr>
                                        <p:cTn id="25" dur="500"/>
                                        <p:tgtEl>
                                          <p:spTgt spid="6062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606216"/>
                                        </p:tgtEl>
                                        <p:attrNameLst>
                                          <p:attrName>style.visibility</p:attrName>
                                        </p:attrNameLst>
                                      </p:cBhvr>
                                      <p:to>
                                        <p:strVal val="visible"/>
                                      </p:to>
                                    </p:set>
                                    <p:animEffect transition="in" filter="slide(fromBottom)">
                                      <p:cBhvr>
                                        <p:cTn id="30" dur="500"/>
                                        <p:tgtEl>
                                          <p:spTgt spid="606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1" grpId="0"/>
      <p:bldP spid="606213" grpId="0"/>
      <p:bldP spid="606214" grpId="0"/>
      <p:bldP spid="606215" grpId="0"/>
      <p:bldP spid="6062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1">
            <a:extLst>
              <a:ext uri="{FF2B5EF4-FFF2-40B4-BE49-F238E27FC236}">
                <a16:creationId xmlns:a16="http://schemas.microsoft.com/office/drawing/2014/main" id="{4B44F6C6-9228-B5BE-5CDF-902530CEC65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792F0B5-0AF7-3D4C-94B9-3A7426BA5729}" type="datetime1">
              <a:rPr lang="zh-CN" altLang="en-US" sz="1000" smtClean="0"/>
              <a:pPr>
                <a:spcBef>
                  <a:spcPct val="0"/>
                </a:spcBef>
                <a:buClrTx/>
                <a:buSzTx/>
                <a:buFontTx/>
                <a:buNone/>
              </a:pPr>
              <a:t>2023/8/31</a:t>
            </a:fld>
            <a:endParaRPr lang="en-US" altLang="zh-CN" sz="1000"/>
          </a:p>
        </p:txBody>
      </p:sp>
      <p:sp>
        <p:nvSpPr>
          <p:cNvPr id="10243" name="灯片编号占位符 3">
            <a:extLst>
              <a:ext uri="{FF2B5EF4-FFF2-40B4-BE49-F238E27FC236}">
                <a16:creationId xmlns:a16="http://schemas.microsoft.com/office/drawing/2014/main" id="{818B284B-85D6-AD15-50BE-B0CBA66DB0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4F2FFCE-B145-9F4A-BE9D-E42D750E2675}" type="slidenum">
              <a:rPr lang="en-US" altLang="zh-CN" sz="1000" smtClean="0"/>
              <a:pPr>
                <a:spcBef>
                  <a:spcPct val="0"/>
                </a:spcBef>
                <a:buClrTx/>
                <a:buSzTx/>
                <a:buFontTx/>
                <a:buNone/>
              </a:pPr>
              <a:t>4</a:t>
            </a:fld>
            <a:endParaRPr lang="en-US" altLang="zh-CN" sz="1000"/>
          </a:p>
        </p:txBody>
      </p:sp>
      <p:pic>
        <p:nvPicPr>
          <p:cNvPr id="10244" name="Picture 15" descr="生物">
            <a:extLst>
              <a:ext uri="{FF2B5EF4-FFF2-40B4-BE49-F238E27FC236}">
                <a16:creationId xmlns:a16="http://schemas.microsoft.com/office/drawing/2014/main" id="{0B8DB631-7831-CDED-DED6-F7822AE97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60350"/>
            <a:ext cx="8208962" cy="621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占位符 1">
            <a:extLst>
              <a:ext uri="{FF2B5EF4-FFF2-40B4-BE49-F238E27FC236}">
                <a16:creationId xmlns:a16="http://schemas.microsoft.com/office/drawing/2014/main" id="{5DF43102-6972-759A-95F3-14E3E289364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E8F3807-93D0-364A-A1ED-861B13807D1A}" type="datetime1">
              <a:rPr lang="zh-CN" altLang="en-US" sz="1000" smtClean="0"/>
              <a:pPr>
                <a:spcBef>
                  <a:spcPct val="0"/>
                </a:spcBef>
                <a:buClrTx/>
                <a:buSzTx/>
                <a:buFontTx/>
                <a:buNone/>
              </a:pPr>
              <a:t>2023/8/31</a:t>
            </a:fld>
            <a:endParaRPr lang="en-US" altLang="zh-CN" sz="1000"/>
          </a:p>
        </p:txBody>
      </p:sp>
      <p:sp>
        <p:nvSpPr>
          <p:cNvPr id="77827" name="灯片编号占位符 3">
            <a:extLst>
              <a:ext uri="{FF2B5EF4-FFF2-40B4-BE49-F238E27FC236}">
                <a16:creationId xmlns:a16="http://schemas.microsoft.com/office/drawing/2014/main" id="{2AA20CDE-6431-B506-1D50-3DAB37754E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BE8CBC7-1FE9-8A4F-9A00-CF9BCEC15E7C}" type="slidenum">
              <a:rPr lang="en-US" altLang="zh-CN" sz="1000" smtClean="0"/>
              <a:pPr>
                <a:spcBef>
                  <a:spcPct val="0"/>
                </a:spcBef>
                <a:buClrTx/>
                <a:buSzTx/>
                <a:buFontTx/>
                <a:buNone/>
              </a:pPr>
              <a:t>40</a:t>
            </a:fld>
            <a:endParaRPr lang="en-US" altLang="zh-CN" sz="1000"/>
          </a:p>
        </p:txBody>
      </p:sp>
      <p:sp>
        <p:nvSpPr>
          <p:cNvPr id="77828" name="Rectangle 2">
            <a:extLst>
              <a:ext uri="{FF2B5EF4-FFF2-40B4-BE49-F238E27FC236}">
                <a16:creationId xmlns:a16="http://schemas.microsoft.com/office/drawing/2014/main" id="{3B96537C-B3A4-95B3-6AA3-85AD15726A29}"/>
              </a:ext>
            </a:extLst>
          </p:cNvPr>
          <p:cNvSpPr>
            <a:spLocks noChangeArrowheads="1"/>
          </p:cNvSpPr>
          <p:nvPr/>
        </p:nvSpPr>
        <p:spPr bwMode="auto">
          <a:xfrm>
            <a:off x="714375" y="1285875"/>
            <a:ext cx="7632700"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en-US" altLang="zh-CN" sz="3600" b="1">
                <a:solidFill>
                  <a:srgbClr val="CC3300"/>
                </a:solidFill>
                <a:latin typeface="微软雅黑" panose="020B0503020204020204" pitchFamily="34" charset="-122"/>
                <a:ea typeface="微软雅黑" panose="020B0503020204020204" pitchFamily="34" charset="-122"/>
              </a:rPr>
              <a:t>6. </a:t>
            </a:r>
            <a:r>
              <a:rPr lang="zh-CN" altLang="en-US" sz="3600" b="1">
                <a:solidFill>
                  <a:srgbClr val="CC3300"/>
                </a:solidFill>
                <a:latin typeface="微软雅黑" panose="020B0503020204020204" pitchFamily="34" charset="-122"/>
                <a:ea typeface="微软雅黑" panose="020B0503020204020204" pitchFamily="34" charset="-122"/>
              </a:rPr>
              <a:t>基因的人工合成</a:t>
            </a:r>
          </a:p>
          <a:p>
            <a:pPr eaLnBrk="1" hangingPunct="1">
              <a:lnSpc>
                <a:spcPct val="140000"/>
              </a:lnSpc>
            </a:pPr>
            <a:r>
              <a:rPr lang="zh-CN" altLang="en-US" sz="2400" b="1">
                <a:latin typeface="楷体_GB2312" panose="02010609030101010101" pitchFamily="49" charset="-122"/>
                <a:ea typeface="楷体_GB2312" panose="02010609030101010101" pitchFamily="49" charset="-122"/>
              </a:rPr>
              <a:t>     </a:t>
            </a:r>
            <a:r>
              <a:rPr lang="en-US" altLang="zh-CN" sz="2800" b="1">
                <a:ea typeface="楷体_GB2312" panose="02010609030101010101" pitchFamily="49" charset="-122"/>
              </a:rPr>
              <a:t>1978</a:t>
            </a:r>
            <a:r>
              <a:rPr lang="zh-CN" altLang="en-US" sz="2800" b="1">
                <a:ea typeface="楷体_GB2312" panose="02010609030101010101" pitchFamily="49" charset="-122"/>
              </a:rPr>
              <a:t>年体外首次成功地人工合成第一个完整基因。</a:t>
            </a:r>
          </a:p>
          <a:p>
            <a:pPr eaLnBrk="1" hangingPunct="1">
              <a:lnSpc>
                <a:spcPct val="140000"/>
              </a:lnSpc>
            </a:pPr>
            <a:r>
              <a:rPr lang="zh-CN" altLang="en-US" sz="2800" b="1">
                <a:latin typeface="楷体_GB2312" panose="02010609030101010101" pitchFamily="49" charset="-122"/>
                <a:ea typeface="楷体_GB2312" panose="02010609030101010101" pitchFamily="49" charset="-122"/>
              </a:rPr>
              <a:t>    </a:t>
            </a:r>
            <a:r>
              <a:rPr lang="zh-CN" altLang="en-US" sz="2800" b="1">
                <a:ea typeface="楷体_GB2312" panose="02010609030101010101" pitchFamily="49" charset="-122"/>
              </a:rPr>
              <a:t>直接证实了</a:t>
            </a:r>
            <a:r>
              <a:rPr lang="en-US" altLang="zh-CN" sz="2800" b="1">
                <a:ea typeface="楷体_GB2312" panose="02010609030101010101" pitchFamily="49" charset="-122"/>
              </a:rPr>
              <a:t>Mendel G</a:t>
            </a:r>
            <a:r>
              <a:rPr lang="zh-CN" altLang="en-US" sz="2800" b="1">
                <a:ea typeface="楷体_GB2312" panose="02010609030101010101" pitchFamily="49" charset="-122"/>
              </a:rPr>
              <a:t>在</a:t>
            </a:r>
            <a:r>
              <a:rPr lang="en-US" altLang="zh-CN" sz="2800" b="1">
                <a:ea typeface="楷体_GB2312" panose="02010609030101010101" pitchFamily="49" charset="-122"/>
              </a:rPr>
              <a:t>1865</a:t>
            </a:r>
            <a:r>
              <a:rPr lang="zh-CN" altLang="en-US" sz="2800" b="1">
                <a:ea typeface="楷体_GB2312" panose="02010609030101010101" pitchFamily="49" charset="-122"/>
              </a:rPr>
              <a:t>年发现的遗传因子</a:t>
            </a:r>
            <a:r>
              <a:rPr lang="en-US" altLang="zh-CN" sz="2800" b="1">
                <a:ea typeface="楷体_GB2312" panose="02010609030101010101" pitchFamily="49" charset="-122"/>
              </a:rPr>
              <a:t>(</a:t>
            </a:r>
            <a:r>
              <a:rPr lang="zh-CN" altLang="en-US" sz="2800" b="1">
                <a:ea typeface="楷体_GB2312" panose="02010609030101010101" pitchFamily="49" charset="-122"/>
              </a:rPr>
              <a:t>基因</a:t>
            </a:r>
            <a:r>
              <a:rPr lang="en-US" altLang="zh-CN" sz="2800" b="1">
                <a:ea typeface="楷体_GB2312" panose="02010609030101010101" pitchFamily="49" charset="-122"/>
              </a:rPr>
              <a:t>)</a:t>
            </a:r>
            <a:r>
              <a:rPr lang="zh-CN" altLang="en-US" sz="2800" b="1">
                <a:ea typeface="楷体_GB2312" panose="02010609030101010101" pitchFamily="49" charset="-122"/>
              </a:rPr>
              <a:t>的化学本质，就是 </a:t>
            </a:r>
            <a:r>
              <a:rPr lang="en-US" altLang="zh-CN" sz="2800" b="1">
                <a:ea typeface="楷体_GB2312" panose="02010609030101010101" pitchFamily="49" charset="-122"/>
              </a:rPr>
              <a:t>DNA</a:t>
            </a:r>
            <a:r>
              <a:rPr lang="zh-CN" altLang="en-US" sz="2800" b="1">
                <a:ea typeface="楷体_GB2312" panose="02010609030101010101" pitchFamily="49" charset="-122"/>
              </a:rPr>
              <a:t>分子。</a:t>
            </a:r>
          </a:p>
          <a:p>
            <a:pPr eaLnBrk="1" hangingPunct="1">
              <a:lnSpc>
                <a:spcPct val="140000"/>
              </a:lnSpc>
            </a:pPr>
            <a:r>
              <a:rPr lang="zh-CN" altLang="en-US" sz="2800" b="1">
                <a:ea typeface="楷体_GB2312" panose="02010609030101010101" pitchFamily="49" charset="-122"/>
              </a:rPr>
              <a:t>        </a:t>
            </a:r>
            <a:r>
              <a:rPr lang="en-US" altLang="zh-CN" sz="2800" b="1">
                <a:ea typeface="楷体_GB2312" panose="02010609030101010101" pitchFamily="49" charset="-122"/>
              </a:rPr>
              <a:t>DNA</a:t>
            </a:r>
            <a:r>
              <a:rPr lang="zh-CN" altLang="en-US" sz="2800" b="1">
                <a:ea typeface="楷体_GB2312" panose="02010609030101010101" pitchFamily="49" charset="-122"/>
              </a:rPr>
              <a:t>分子是多种多样生命现象的物质基础。</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日期占位符 3">
            <a:extLst>
              <a:ext uri="{FF2B5EF4-FFF2-40B4-BE49-F238E27FC236}">
                <a16:creationId xmlns:a16="http://schemas.microsoft.com/office/drawing/2014/main" id="{F8FA8244-B03E-0F18-5A64-8F3BC795F0D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BA852CB9-756D-B64D-AFE0-AA5A3E4E56F0}" type="datetime1">
              <a:rPr lang="zh-CN" altLang="en-US" sz="1000" smtClean="0"/>
              <a:pPr>
                <a:spcBef>
                  <a:spcPct val="0"/>
                </a:spcBef>
                <a:buClrTx/>
                <a:buSzTx/>
                <a:buFontTx/>
                <a:buNone/>
              </a:pPr>
              <a:t>2023/8/31</a:t>
            </a:fld>
            <a:endParaRPr lang="en-US" altLang="zh-CN" sz="1000"/>
          </a:p>
        </p:txBody>
      </p:sp>
      <p:sp>
        <p:nvSpPr>
          <p:cNvPr id="79875" name="灯片编号占位符 5">
            <a:extLst>
              <a:ext uri="{FF2B5EF4-FFF2-40B4-BE49-F238E27FC236}">
                <a16:creationId xmlns:a16="http://schemas.microsoft.com/office/drawing/2014/main" id="{EA54251E-3443-25F3-7744-C621FA8CBF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257A8E6-DD1A-CE4E-B19D-C29C739012B9}" type="slidenum">
              <a:rPr lang="en-US" altLang="zh-CN" sz="1000" smtClean="0"/>
              <a:pPr>
                <a:spcBef>
                  <a:spcPct val="0"/>
                </a:spcBef>
                <a:buClrTx/>
                <a:buSzTx/>
                <a:buFontTx/>
                <a:buNone/>
              </a:pPr>
              <a:t>41</a:t>
            </a:fld>
            <a:endParaRPr lang="en-US" altLang="zh-CN" sz="1000"/>
          </a:p>
        </p:txBody>
      </p:sp>
      <p:sp>
        <p:nvSpPr>
          <p:cNvPr id="79876" name="Rectangle 2">
            <a:extLst>
              <a:ext uri="{FF2B5EF4-FFF2-40B4-BE49-F238E27FC236}">
                <a16:creationId xmlns:a16="http://schemas.microsoft.com/office/drawing/2014/main" id="{5EB1D758-7E10-3E41-8684-3A891B8FF956}"/>
              </a:ext>
            </a:extLst>
          </p:cNvPr>
          <p:cNvSpPr>
            <a:spLocks noGrp="1" noChangeArrowheads="1"/>
          </p:cNvSpPr>
          <p:nvPr>
            <p:ph type="title"/>
          </p:nvPr>
        </p:nvSpPr>
        <p:spPr>
          <a:xfrm>
            <a:off x="857250" y="1214438"/>
            <a:ext cx="5257800" cy="639762"/>
          </a:xfrm>
        </p:spPr>
        <p:txBody>
          <a:bodyPr/>
          <a:lstStyle/>
          <a:p>
            <a:pPr eaLnBrk="1" hangingPunct="1"/>
            <a:r>
              <a:rPr lang="en-US" altLang="zh-CN" sz="3500">
                <a:solidFill>
                  <a:srgbClr val="C00000"/>
                </a:solidFill>
                <a:latin typeface="微软雅黑" panose="020B0503020204020204" pitchFamily="34" charset="-122"/>
                <a:ea typeface="微软雅黑" panose="020B0503020204020204" pitchFamily="34" charset="-122"/>
              </a:rPr>
              <a:t>7. </a:t>
            </a:r>
            <a:r>
              <a:rPr lang="zh-CN" altLang="en-US" sz="3500">
                <a:solidFill>
                  <a:srgbClr val="C00000"/>
                </a:solidFill>
                <a:latin typeface="微软雅黑" panose="020B0503020204020204" pitchFamily="34" charset="-122"/>
                <a:ea typeface="微软雅黑" panose="020B0503020204020204" pitchFamily="34" charset="-122"/>
              </a:rPr>
              <a:t>基因组研究的进展</a:t>
            </a:r>
          </a:p>
        </p:txBody>
      </p:sp>
      <p:sp>
        <p:nvSpPr>
          <p:cNvPr id="79877" name="Rectangle 3">
            <a:extLst>
              <a:ext uri="{FF2B5EF4-FFF2-40B4-BE49-F238E27FC236}">
                <a16:creationId xmlns:a16="http://schemas.microsoft.com/office/drawing/2014/main" id="{A2E59F37-ACCE-C392-3C0A-B954F7966723}"/>
              </a:ext>
            </a:extLst>
          </p:cNvPr>
          <p:cNvSpPr>
            <a:spLocks noGrp="1" noChangeArrowheads="1"/>
          </p:cNvSpPr>
          <p:nvPr>
            <p:ph type="body" idx="1"/>
          </p:nvPr>
        </p:nvSpPr>
        <p:spPr>
          <a:xfrm>
            <a:off x="285750" y="2286000"/>
            <a:ext cx="8215313" cy="3357563"/>
          </a:xfrm>
        </p:spPr>
        <p:txBody>
          <a:bodyPr/>
          <a:lstStyle/>
          <a:p>
            <a:pPr eaLnBrk="1" hangingPunct="1">
              <a:buFont typeface="Wingdings" pitchFamily="2" charset="2"/>
              <a:buNone/>
            </a:pPr>
            <a:r>
              <a:rPr lang="en-US" altLang="zh-CN">
                <a:latin typeface="宋体" panose="02010600030101010101" pitchFamily="2" charset="-122"/>
              </a:rPr>
              <a:t>      </a:t>
            </a:r>
            <a:r>
              <a:rPr lang="zh-CN" altLang="en-US" b="1">
                <a:ea typeface="楷体_GB2312" panose="02010609030101010101" pitchFamily="49" charset="-122"/>
              </a:rPr>
              <a:t>基因组（</a:t>
            </a:r>
            <a:r>
              <a:rPr lang="en-US" altLang="zh-CN" b="1">
                <a:ea typeface="楷体_GB2312" panose="02010609030101010101" pitchFamily="49" charset="-122"/>
              </a:rPr>
              <a:t>genome</a:t>
            </a:r>
            <a:r>
              <a:rPr lang="zh-CN" altLang="en-US" b="1">
                <a:ea typeface="楷体_GB2312" panose="02010609030101010101" pitchFamily="49" charset="-122"/>
              </a:rPr>
              <a:t>）</a:t>
            </a:r>
            <a:r>
              <a:rPr lang="en-US" altLang="zh-CN" b="1">
                <a:ea typeface="楷体_GB2312" panose="02010609030101010101" pitchFamily="49" charset="-122"/>
              </a:rPr>
              <a:t>: </a:t>
            </a:r>
            <a:r>
              <a:rPr lang="zh-CN" altLang="en-US" b="1">
                <a:ea typeface="楷体_GB2312" panose="02010609030101010101" pitchFamily="49" charset="-122"/>
              </a:rPr>
              <a:t>一个物种遗传信息的总和。</a:t>
            </a:r>
            <a:endParaRPr lang="en-US" altLang="zh-CN" b="1">
              <a:ea typeface="楷体_GB2312" panose="02010609030101010101" pitchFamily="49" charset="-122"/>
            </a:endParaRPr>
          </a:p>
          <a:p>
            <a:pPr eaLnBrk="1" hangingPunct="1">
              <a:buFont typeface="Wingdings" pitchFamily="2" charset="2"/>
              <a:buNone/>
            </a:pPr>
            <a:endParaRPr lang="zh-CN" altLang="en-US" b="1">
              <a:ea typeface="楷体_GB2312" panose="02010609030101010101" pitchFamily="49" charset="-122"/>
            </a:endParaRPr>
          </a:p>
          <a:p>
            <a:pPr eaLnBrk="1" hangingPunct="1">
              <a:buFont typeface="Wingdings" pitchFamily="2" charset="2"/>
              <a:buNone/>
            </a:pPr>
            <a:r>
              <a:rPr lang="zh-CN" altLang="en-US" b="1">
                <a:ea typeface="楷体_GB2312" panose="02010609030101010101" pitchFamily="49" charset="-122"/>
              </a:rPr>
              <a:t>          基因结构与功能研究已经从单个基因发展到生物体整个基因组。基因组研究已从简单的低等生物到真核生物，从多细胞生物到人类。</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日期占位符 3">
            <a:extLst>
              <a:ext uri="{FF2B5EF4-FFF2-40B4-BE49-F238E27FC236}">
                <a16:creationId xmlns:a16="http://schemas.microsoft.com/office/drawing/2014/main" id="{7FABB3C7-3C48-8CF4-C98B-F5FB6C815B4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FB86397-6F62-0248-80F0-FB054D95844A}" type="datetime1">
              <a:rPr lang="zh-CN" altLang="en-US" sz="1000" smtClean="0"/>
              <a:pPr>
                <a:spcBef>
                  <a:spcPct val="0"/>
                </a:spcBef>
                <a:buClrTx/>
                <a:buSzTx/>
                <a:buFontTx/>
                <a:buNone/>
              </a:pPr>
              <a:t>2023/8/31</a:t>
            </a:fld>
            <a:endParaRPr lang="en-US" altLang="zh-CN" sz="1000"/>
          </a:p>
        </p:txBody>
      </p:sp>
      <p:sp>
        <p:nvSpPr>
          <p:cNvPr id="81923" name="灯片编号占位符 5">
            <a:extLst>
              <a:ext uri="{FF2B5EF4-FFF2-40B4-BE49-F238E27FC236}">
                <a16:creationId xmlns:a16="http://schemas.microsoft.com/office/drawing/2014/main" id="{91F611D1-C8DC-5303-DB24-F8E7462317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45ACCDC-F827-834C-BCDA-5D0350C17D2F}" type="slidenum">
              <a:rPr lang="en-US" altLang="zh-CN" sz="1000" smtClean="0"/>
              <a:pPr>
                <a:spcBef>
                  <a:spcPct val="0"/>
                </a:spcBef>
                <a:buClrTx/>
                <a:buSzTx/>
                <a:buFontTx/>
                <a:buNone/>
              </a:pPr>
              <a:t>42</a:t>
            </a:fld>
            <a:endParaRPr lang="en-US" altLang="zh-CN" sz="1000"/>
          </a:p>
        </p:txBody>
      </p:sp>
      <p:sp>
        <p:nvSpPr>
          <p:cNvPr id="81924" name="Rectangle 2">
            <a:extLst>
              <a:ext uri="{FF2B5EF4-FFF2-40B4-BE49-F238E27FC236}">
                <a16:creationId xmlns:a16="http://schemas.microsoft.com/office/drawing/2014/main" id="{97F5FC02-4320-0C2F-DBC4-BDE4BD1DD8CC}"/>
              </a:ext>
            </a:extLst>
          </p:cNvPr>
          <p:cNvSpPr>
            <a:spLocks noGrp="1" noChangeArrowheads="1"/>
          </p:cNvSpPr>
          <p:nvPr>
            <p:ph type="body" idx="1"/>
          </p:nvPr>
        </p:nvSpPr>
        <p:spPr>
          <a:xfrm>
            <a:off x="539750" y="1125538"/>
            <a:ext cx="7799388" cy="685800"/>
          </a:xfrm>
        </p:spPr>
        <p:txBody>
          <a:bodyPr/>
          <a:lstStyle/>
          <a:p>
            <a:pPr algn="just" eaLnBrk="1" hangingPunct="1">
              <a:lnSpc>
                <a:spcPct val="90000"/>
              </a:lnSpc>
              <a:buFont typeface="Wingdings" pitchFamily="2" charset="2"/>
              <a:buNone/>
            </a:pPr>
            <a:r>
              <a:rPr lang="en-US" altLang="zh-CN" sz="2600">
                <a:latin typeface="宋体" panose="02010600030101010101" pitchFamily="2" charset="-122"/>
              </a:rPr>
              <a:t>  </a:t>
            </a:r>
            <a:r>
              <a:rPr lang="en-US" altLang="zh-CN" sz="2100" b="1">
                <a:latin typeface="楷体_GB2312" panose="02010609030101010101" pitchFamily="49" charset="-122"/>
                <a:ea typeface="楷体_GB2312" panose="02010609030101010101" pitchFamily="49" charset="-122"/>
              </a:rPr>
              <a:t>1977</a:t>
            </a:r>
            <a:r>
              <a:rPr lang="zh-CN" altLang="en-US" sz="2100" b="1">
                <a:latin typeface="楷体_GB2312" panose="02010609030101010101" pitchFamily="49" charset="-122"/>
                <a:ea typeface="楷体_GB2312" panose="02010609030101010101" pitchFamily="49" charset="-122"/>
              </a:rPr>
              <a:t>年</a:t>
            </a:r>
            <a:r>
              <a:rPr lang="en-US" altLang="zh-CN" sz="2100" b="1">
                <a:latin typeface="楷体_GB2312" panose="02010609030101010101" pitchFamily="49" charset="-122"/>
                <a:ea typeface="楷体_GB2312" panose="02010609030101010101" pitchFamily="49" charset="-122"/>
              </a:rPr>
              <a:t>:Sanger</a:t>
            </a:r>
            <a:r>
              <a:rPr lang="zh-CN" altLang="en-US" sz="2100" b="1">
                <a:latin typeface="楷体_GB2312" panose="02010609030101010101" pitchFamily="49" charset="-122"/>
                <a:ea typeface="楷体_GB2312" panose="02010609030101010101" pitchFamily="49" charset="-122"/>
              </a:rPr>
              <a:t>测定了</a:t>
            </a:r>
            <a:r>
              <a:rPr lang="en-US" altLang="zh-CN" sz="2100" b="1">
                <a:latin typeface="楷体_GB2312" panose="02010609030101010101" pitchFamily="49" charset="-122"/>
                <a:ea typeface="楷体_GB2312" panose="02010609030101010101" pitchFamily="49" charset="-122"/>
              </a:rPr>
              <a:t>ΦX174 DNA</a:t>
            </a:r>
            <a:r>
              <a:rPr lang="zh-CN" altLang="en-US" sz="2100" b="1">
                <a:latin typeface="楷体_GB2312" panose="02010609030101010101" pitchFamily="49" charset="-122"/>
                <a:ea typeface="楷体_GB2312" panose="02010609030101010101" pitchFamily="49" charset="-122"/>
              </a:rPr>
              <a:t>全部</a:t>
            </a:r>
            <a:r>
              <a:rPr lang="en-US" altLang="zh-CN" sz="2100" b="1">
                <a:latin typeface="楷体_GB2312" panose="02010609030101010101" pitchFamily="49" charset="-122"/>
                <a:ea typeface="楷体_GB2312" panose="02010609030101010101" pitchFamily="49" charset="-122"/>
              </a:rPr>
              <a:t>5375bp</a:t>
            </a:r>
            <a:r>
              <a:rPr lang="zh-CN" altLang="en-US" sz="2100" b="1">
                <a:latin typeface="楷体_GB2312" panose="02010609030101010101" pitchFamily="49" charset="-122"/>
                <a:ea typeface="楷体_GB2312" panose="02010609030101010101" pitchFamily="49" charset="-122"/>
              </a:rPr>
              <a:t>核苷酸序列；</a:t>
            </a:r>
          </a:p>
          <a:p>
            <a:pPr algn="just" eaLnBrk="1" hangingPunct="1">
              <a:lnSpc>
                <a:spcPct val="90000"/>
              </a:lnSpc>
              <a:buFont typeface="Wingdings" pitchFamily="2" charset="2"/>
              <a:buNone/>
            </a:pPr>
            <a:r>
              <a:rPr lang="zh-CN" altLang="en-US" sz="2100" b="1">
                <a:latin typeface="楷体_GB2312" panose="02010609030101010101" pitchFamily="49" charset="-122"/>
                <a:ea typeface="楷体_GB2312" panose="02010609030101010101" pitchFamily="49" charset="-122"/>
              </a:rPr>
              <a:t>  </a:t>
            </a:r>
          </a:p>
        </p:txBody>
      </p:sp>
      <p:sp>
        <p:nvSpPr>
          <p:cNvPr id="623619" name="Rectangle 3">
            <a:extLst>
              <a:ext uri="{FF2B5EF4-FFF2-40B4-BE49-F238E27FC236}">
                <a16:creationId xmlns:a16="http://schemas.microsoft.com/office/drawing/2014/main" id="{7CE83C0E-0CBA-B374-B421-4A43D3371A08}"/>
              </a:ext>
            </a:extLst>
          </p:cNvPr>
          <p:cNvSpPr>
            <a:spLocks noChangeArrowheads="1"/>
          </p:cNvSpPr>
          <p:nvPr/>
        </p:nvSpPr>
        <p:spPr bwMode="auto">
          <a:xfrm>
            <a:off x="539750" y="1700213"/>
            <a:ext cx="802798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en-US" altLang="zh-CN" sz="2600">
                <a:latin typeface="宋体" panose="02010600030101010101" pitchFamily="2" charset="-122"/>
              </a:rPr>
              <a:t>  </a:t>
            </a:r>
            <a:r>
              <a:rPr lang="en-US" altLang="zh-CN" sz="2100" b="1">
                <a:latin typeface="楷体_GB2312" panose="02010609030101010101" pitchFamily="49" charset="-122"/>
                <a:ea typeface="楷体_GB2312" panose="02010609030101010101" pitchFamily="49" charset="-122"/>
              </a:rPr>
              <a:t>1978</a:t>
            </a:r>
            <a:r>
              <a:rPr lang="zh-CN" altLang="en-US" sz="2100" b="1">
                <a:latin typeface="楷体_GB2312" panose="02010609030101010101" pitchFamily="49" charset="-122"/>
                <a:ea typeface="楷体_GB2312" panose="02010609030101010101" pitchFamily="49" charset="-122"/>
              </a:rPr>
              <a:t>年</a:t>
            </a:r>
            <a:r>
              <a:rPr lang="en-US" altLang="zh-CN" sz="2100" b="1">
                <a:latin typeface="楷体_GB2312" panose="02010609030101010101" pitchFamily="49" charset="-122"/>
                <a:ea typeface="楷体_GB2312" panose="02010609030101010101" pitchFamily="49" charset="-122"/>
              </a:rPr>
              <a:t>:Fiers</a:t>
            </a:r>
            <a:r>
              <a:rPr lang="zh-CN" altLang="en-US" sz="2100" b="1">
                <a:latin typeface="楷体_GB2312" panose="02010609030101010101" pitchFamily="49" charset="-122"/>
                <a:ea typeface="楷体_GB2312" panose="02010609030101010101" pitchFamily="49" charset="-122"/>
              </a:rPr>
              <a:t>等测出环状</a:t>
            </a:r>
            <a:r>
              <a:rPr lang="en-US" altLang="zh-CN" sz="2100" b="1">
                <a:latin typeface="楷体_GB2312" panose="02010609030101010101" pitchFamily="49" charset="-122"/>
                <a:ea typeface="楷体_GB2312" panose="02010609030101010101" pitchFamily="49" charset="-122"/>
              </a:rPr>
              <a:t>SV40 DNA</a:t>
            </a:r>
            <a:r>
              <a:rPr lang="zh-CN" altLang="en-US" sz="2100" b="1">
                <a:latin typeface="楷体_GB2312" panose="02010609030101010101" pitchFamily="49" charset="-122"/>
                <a:ea typeface="楷体_GB2312" panose="02010609030101010101" pitchFamily="49" charset="-122"/>
              </a:rPr>
              <a:t>全部</a:t>
            </a:r>
            <a:r>
              <a:rPr lang="en-US" altLang="zh-CN" sz="2100" b="1">
                <a:latin typeface="楷体_GB2312" panose="02010609030101010101" pitchFamily="49" charset="-122"/>
                <a:ea typeface="楷体_GB2312" panose="02010609030101010101" pitchFamily="49" charset="-122"/>
              </a:rPr>
              <a:t>5243bp</a:t>
            </a:r>
            <a:r>
              <a:rPr lang="zh-CN" altLang="en-US" sz="2100" b="1">
                <a:latin typeface="楷体_GB2312" panose="02010609030101010101" pitchFamily="49" charset="-122"/>
                <a:ea typeface="楷体_GB2312" panose="02010609030101010101" pitchFamily="49" charset="-122"/>
              </a:rPr>
              <a:t>核苷酸序列；</a:t>
            </a:r>
          </a:p>
          <a:p>
            <a:pPr eaLnBrk="1" hangingPunct="1">
              <a:buFont typeface="Wingdings" pitchFamily="2" charset="2"/>
              <a:buNone/>
            </a:pPr>
            <a:endParaRPr lang="en-US" altLang="zh-CN" sz="2100" b="1">
              <a:latin typeface="楷体_GB2312" panose="02010609030101010101" pitchFamily="49" charset="-122"/>
              <a:ea typeface="楷体_GB2312" panose="02010609030101010101" pitchFamily="49" charset="-122"/>
            </a:endParaRPr>
          </a:p>
        </p:txBody>
      </p:sp>
      <p:sp>
        <p:nvSpPr>
          <p:cNvPr id="623620" name="Rectangle 4">
            <a:extLst>
              <a:ext uri="{FF2B5EF4-FFF2-40B4-BE49-F238E27FC236}">
                <a16:creationId xmlns:a16="http://schemas.microsoft.com/office/drawing/2014/main" id="{8724F02F-03C8-01C0-2F01-60FC22B7B09B}"/>
              </a:ext>
            </a:extLst>
          </p:cNvPr>
          <p:cNvSpPr>
            <a:spLocks noChangeArrowheads="1"/>
          </p:cNvSpPr>
          <p:nvPr/>
        </p:nvSpPr>
        <p:spPr bwMode="auto">
          <a:xfrm>
            <a:off x="457200" y="2362200"/>
            <a:ext cx="8229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en-US" altLang="zh-CN" sz="2100" b="1">
                <a:latin typeface="楷体_GB2312" panose="02010609030101010101" pitchFamily="49" charset="-122"/>
                <a:ea typeface="楷体_GB2312" panose="02010609030101010101" pitchFamily="49" charset="-122"/>
              </a:rPr>
              <a:t>   1980</a:t>
            </a:r>
            <a:r>
              <a:rPr lang="zh-CN" altLang="en-US" sz="2100" b="1">
                <a:latin typeface="楷体_GB2312" panose="02010609030101010101" pitchFamily="49" charset="-122"/>
                <a:ea typeface="楷体_GB2312" panose="02010609030101010101" pitchFamily="49" charset="-122"/>
              </a:rPr>
              <a:t>年代</a:t>
            </a:r>
            <a:r>
              <a:rPr lang="en-US" altLang="zh-CN" sz="2100" b="1">
                <a:latin typeface="楷体_GB2312" panose="02010609030101010101" pitchFamily="49" charset="-122"/>
                <a:ea typeface="楷体_GB2312" panose="02010609030101010101" pitchFamily="49" charset="-122"/>
              </a:rPr>
              <a:t>:λ</a:t>
            </a:r>
            <a:r>
              <a:rPr lang="zh-CN" altLang="en-US" sz="2100" b="1">
                <a:latin typeface="楷体_GB2312" panose="02010609030101010101" pitchFamily="49" charset="-122"/>
                <a:ea typeface="楷体_GB2312" panose="02010609030101010101" pitchFamily="49" charset="-122"/>
              </a:rPr>
              <a:t>噬菌体</a:t>
            </a:r>
            <a:r>
              <a:rPr lang="en-US" altLang="zh-CN" sz="2100" b="1">
                <a:latin typeface="楷体_GB2312" panose="02010609030101010101" pitchFamily="49" charset="-122"/>
                <a:ea typeface="楷体_GB2312" panose="02010609030101010101" pitchFamily="49" charset="-122"/>
              </a:rPr>
              <a:t>DNA</a:t>
            </a:r>
            <a:r>
              <a:rPr lang="zh-CN" altLang="en-US" sz="2100" b="1">
                <a:latin typeface="楷体_GB2312" panose="02010609030101010101" pitchFamily="49" charset="-122"/>
                <a:ea typeface="楷体_GB2312" panose="02010609030101010101" pitchFamily="49" charset="-122"/>
              </a:rPr>
              <a:t>全部</a:t>
            </a:r>
            <a:r>
              <a:rPr lang="en-US" altLang="zh-CN" sz="2100" b="1">
                <a:latin typeface="楷体_GB2312" panose="02010609030101010101" pitchFamily="49" charset="-122"/>
                <a:ea typeface="楷体_GB2312" panose="02010609030101010101" pitchFamily="49" charset="-122"/>
              </a:rPr>
              <a:t>48502</a:t>
            </a:r>
            <a:r>
              <a:rPr lang="zh-CN" altLang="en-US" sz="2100" b="1">
                <a:latin typeface="楷体_GB2312" panose="02010609030101010101" pitchFamily="49" charset="-122"/>
                <a:ea typeface="楷体_GB2312" panose="02010609030101010101" pitchFamily="49" charset="-122"/>
              </a:rPr>
              <a:t>碱基对的序列被测出；一些  </a:t>
            </a:r>
          </a:p>
          <a:p>
            <a:pPr algn="just" eaLnBrk="1" hangingPunct="1">
              <a:buFont typeface="Wingdings" pitchFamily="2" charset="2"/>
              <a:buNone/>
            </a:pPr>
            <a:r>
              <a:rPr lang="zh-CN" altLang="en-US" sz="2100" b="1">
                <a:latin typeface="楷体_GB2312" panose="02010609030101010101" pitchFamily="49" charset="-122"/>
                <a:ea typeface="楷体_GB2312" panose="02010609030101010101" pitchFamily="49" charset="-122"/>
              </a:rPr>
              <a:t>          小的病毒包括乙型肝炎病毒、艾滋病毒等基因组的全  </a:t>
            </a:r>
          </a:p>
          <a:p>
            <a:pPr algn="just" eaLnBrk="1" hangingPunct="1">
              <a:buFont typeface="Wingdings" pitchFamily="2" charset="2"/>
              <a:buNone/>
            </a:pPr>
            <a:r>
              <a:rPr lang="zh-CN" altLang="en-US" sz="2100" b="1">
                <a:latin typeface="楷体_GB2312" panose="02010609030101010101" pitchFamily="49" charset="-122"/>
                <a:ea typeface="楷体_GB2312" panose="02010609030101010101" pitchFamily="49" charset="-122"/>
              </a:rPr>
              <a:t>          序列也陆续被测定</a:t>
            </a:r>
            <a:r>
              <a:rPr lang="en-US" altLang="zh-CN" sz="2100" b="1">
                <a:latin typeface="楷体_GB2312" panose="02010609030101010101" pitchFamily="49" charset="-122"/>
                <a:ea typeface="楷体_GB2312" panose="02010609030101010101" pitchFamily="49" charset="-122"/>
              </a:rPr>
              <a:t>;</a:t>
            </a:r>
          </a:p>
        </p:txBody>
      </p:sp>
      <p:sp>
        <p:nvSpPr>
          <p:cNvPr id="623621" name="Rectangle 5">
            <a:extLst>
              <a:ext uri="{FF2B5EF4-FFF2-40B4-BE49-F238E27FC236}">
                <a16:creationId xmlns:a16="http://schemas.microsoft.com/office/drawing/2014/main" id="{9ECC04DA-31AA-180C-9AA1-8B791F292289}"/>
              </a:ext>
            </a:extLst>
          </p:cNvPr>
          <p:cNvSpPr>
            <a:spLocks noChangeArrowheads="1"/>
          </p:cNvSpPr>
          <p:nvPr/>
        </p:nvSpPr>
        <p:spPr bwMode="auto">
          <a:xfrm>
            <a:off x="609600" y="3733800"/>
            <a:ext cx="7543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en-US" altLang="zh-CN" sz="2100" b="1">
                <a:latin typeface="楷体_GB2312" panose="02010609030101010101" pitchFamily="49" charset="-122"/>
                <a:ea typeface="楷体_GB2312" panose="02010609030101010101" pitchFamily="49" charset="-122"/>
              </a:rPr>
              <a:t>  1996</a:t>
            </a:r>
            <a:r>
              <a:rPr lang="zh-CN" altLang="en-US" sz="2100" b="1">
                <a:latin typeface="楷体_GB2312" panose="02010609030101010101" pitchFamily="49" charset="-122"/>
                <a:ea typeface="楷体_GB2312" panose="02010609030101010101" pitchFamily="49" charset="-122"/>
              </a:rPr>
              <a:t>年底</a:t>
            </a:r>
            <a:r>
              <a:rPr lang="en-US" altLang="zh-CN" sz="2100" b="1">
                <a:latin typeface="楷体_GB2312" panose="02010609030101010101" pitchFamily="49" charset="-122"/>
                <a:ea typeface="楷体_GB2312" panose="02010609030101010101" pitchFamily="49" charset="-122"/>
              </a:rPr>
              <a:t>:</a:t>
            </a:r>
            <a:r>
              <a:rPr lang="zh-CN" altLang="en-US" sz="2100" b="1">
                <a:latin typeface="楷体_GB2312" panose="02010609030101010101" pitchFamily="49" charset="-122"/>
                <a:ea typeface="楷体_GB2312" panose="02010609030101010101" pitchFamily="49" charset="-122"/>
              </a:rPr>
              <a:t>大肠杆菌基因组</a:t>
            </a:r>
            <a:r>
              <a:rPr lang="en-US" altLang="zh-CN" sz="2100" b="1">
                <a:latin typeface="楷体_GB2312" panose="02010609030101010101" pitchFamily="49" charset="-122"/>
                <a:ea typeface="楷体_GB2312" panose="02010609030101010101" pitchFamily="49" charset="-122"/>
              </a:rPr>
              <a:t>DNA</a:t>
            </a:r>
            <a:r>
              <a:rPr lang="zh-CN" altLang="en-US" sz="2100" b="1">
                <a:latin typeface="楷体_GB2312" panose="02010609030101010101" pitchFamily="49" charset="-122"/>
                <a:ea typeface="楷体_GB2312" panose="02010609030101010101" pitchFamily="49" charset="-122"/>
              </a:rPr>
              <a:t>的全部序列长</a:t>
            </a:r>
            <a:r>
              <a:rPr lang="en-US" altLang="zh-CN" sz="2100" b="1">
                <a:latin typeface="楷体_GB2312" panose="02010609030101010101" pitchFamily="49" charset="-122"/>
                <a:ea typeface="楷体_GB2312" panose="02010609030101010101" pitchFamily="49" charset="-122"/>
              </a:rPr>
              <a:t>4×10</a:t>
            </a:r>
            <a:r>
              <a:rPr lang="en-US" altLang="zh-CN" sz="2100" b="1" baseline="30000">
                <a:latin typeface="楷体_GB2312" panose="02010609030101010101" pitchFamily="49" charset="-122"/>
                <a:ea typeface="楷体_GB2312" panose="02010609030101010101" pitchFamily="49" charset="-122"/>
              </a:rPr>
              <a:t>6</a:t>
            </a:r>
            <a:r>
              <a:rPr lang="zh-CN" altLang="en-US" sz="2100" b="1">
                <a:latin typeface="楷体_GB2312" panose="02010609030101010101" pitchFamily="49" charset="-122"/>
                <a:ea typeface="楷体_GB2312" panose="02010609030101010101" pitchFamily="49" charset="-122"/>
              </a:rPr>
              <a:t>碱基对；</a:t>
            </a:r>
          </a:p>
          <a:p>
            <a:pPr eaLnBrk="1" hangingPunct="1">
              <a:buFont typeface="Wingdings" pitchFamily="2" charset="2"/>
              <a:buNone/>
            </a:pPr>
            <a:r>
              <a:rPr lang="zh-CN" altLang="en-US" sz="2100" b="1">
                <a:latin typeface="楷体_GB2312" panose="02010609030101010101" pitchFamily="49" charset="-122"/>
                <a:ea typeface="楷体_GB2312" panose="02010609030101010101" pitchFamily="49" charset="-122"/>
              </a:rPr>
              <a:t>  </a:t>
            </a:r>
          </a:p>
        </p:txBody>
      </p:sp>
      <p:sp>
        <p:nvSpPr>
          <p:cNvPr id="623622" name="Rectangle 6">
            <a:extLst>
              <a:ext uri="{FF2B5EF4-FFF2-40B4-BE49-F238E27FC236}">
                <a16:creationId xmlns:a16="http://schemas.microsoft.com/office/drawing/2014/main" id="{7629F355-C396-0737-6C58-7199C5A5DDE1}"/>
              </a:ext>
            </a:extLst>
          </p:cNvPr>
          <p:cNvSpPr>
            <a:spLocks noChangeArrowheads="1"/>
          </p:cNvSpPr>
          <p:nvPr/>
        </p:nvSpPr>
        <p:spPr bwMode="auto">
          <a:xfrm>
            <a:off x="838200" y="4267200"/>
            <a:ext cx="7772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itchFamily="2" charset="2"/>
              <a:buNone/>
            </a:pPr>
            <a:r>
              <a:rPr lang="en-US" altLang="zh-CN" sz="2100" b="1">
                <a:latin typeface="楷体_GB2312" panose="02010609030101010101" pitchFamily="49" charset="-122"/>
                <a:ea typeface="楷体_GB2312" panose="02010609030101010101" pitchFamily="49" charset="-122"/>
              </a:rPr>
              <a:t>1996</a:t>
            </a:r>
            <a:r>
              <a:rPr lang="zh-CN" altLang="en-US" sz="2100" b="1">
                <a:latin typeface="楷体_GB2312" panose="02010609030101010101" pitchFamily="49" charset="-122"/>
                <a:ea typeface="楷体_GB2312" panose="02010609030101010101" pitchFamily="49" charset="-122"/>
              </a:rPr>
              <a:t>年底</a:t>
            </a:r>
            <a:r>
              <a:rPr lang="en-US" altLang="zh-CN" sz="2100" b="1">
                <a:latin typeface="楷体_GB2312" panose="02010609030101010101" pitchFamily="49" charset="-122"/>
                <a:ea typeface="楷体_GB2312" panose="02010609030101010101" pitchFamily="49" charset="-122"/>
              </a:rPr>
              <a:t>:</a:t>
            </a:r>
            <a:r>
              <a:rPr lang="zh-CN" altLang="en-US" sz="2100" b="1">
                <a:latin typeface="楷体_GB2312" panose="02010609030101010101" pitchFamily="49" charset="-122"/>
                <a:ea typeface="楷体_GB2312" panose="02010609030101010101" pitchFamily="49" charset="-122"/>
              </a:rPr>
              <a:t>完成了真核生物酵母（</a:t>
            </a:r>
            <a:r>
              <a:rPr lang="en-US" altLang="zh-CN" sz="2100" b="1" i="1">
                <a:latin typeface="楷体_GB2312" panose="02010609030101010101" pitchFamily="49" charset="-122"/>
                <a:ea typeface="楷体_GB2312" panose="02010609030101010101" pitchFamily="49" charset="-122"/>
              </a:rPr>
              <a:t>Saccharomyces erevisiae</a:t>
            </a:r>
            <a:r>
              <a:rPr lang="zh-CN" altLang="en-US" sz="2100" b="1">
                <a:latin typeface="楷体_GB2312" panose="02010609030101010101" pitchFamily="49" charset="-122"/>
                <a:ea typeface="楷体_GB2312" panose="02010609030101010101" pitchFamily="49" charset="-122"/>
              </a:rPr>
              <a:t>）</a:t>
            </a:r>
          </a:p>
          <a:p>
            <a:pPr eaLnBrk="1" hangingPunct="1">
              <a:spcBef>
                <a:spcPct val="50000"/>
              </a:spcBef>
              <a:buFont typeface="Wingdings" pitchFamily="2" charset="2"/>
              <a:buNone/>
            </a:pPr>
            <a:r>
              <a:rPr lang="zh-CN" altLang="en-US" sz="2100" b="1">
                <a:latin typeface="楷体_GB2312" panose="02010609030101010101" pitchFamily="49" charset="-122"/>
                <a:ea typeface="楷体_GB2312" panose="02010609030101010101" pitchFamily="49" charset="-122"/>
              </a:rPr>
              <a:t>        的基因组全序列测定；</a:t>
            </a:r>
          </a:p>
          <a:p>
            <a:pPr eaLnBrk="1" hangingPunct="1">
              <a:spcBef>
                <a:spcPct val="50000"/>
              </a:spcBef>
              <a:buFont typeface="Wingdings" pitchFamily="2" charset="2"/>
              <a:buNone/>
            </a:pPr>
            <a:endParaRPr lang="en-US" altLang="zh-CN" sz="2100" b="1">
              <a:latin typeface="楷体_GB2312" panose="02010609030101010101" pitchFamily="49" charset="-122"/>
              <a:ea typeface="楷体_GB2312" panose="02010609030101010101" pitchFamily="49" charset="-122"/>
            </a:endParaRPr>
          </a:p>
        </p:txBody>
      </p:sp>
      <p:sp>
        <p:nvSpPr>
          <p:cNvPr id="623623" name="Rectangle 7">
            <a:extLst>
              <a:ext uri="{FF2B5EF4-FFF2-40B4-BE49-F238E27FC236}">
                <a16:creationId xmlns:a16="http://schemas.microsoft.com/office/drawing/2014/main" id="{A4B5930C-ADAC-85B7-B3BC-0DF3DD5CFE0A}"/>
              </a:ext>
            </a:extLst>
          </p:cNvPr>
          <p:cNvSpPr>
            <a:spLocks noChangeArrowheads="1"/>
          </p:cNvSpPr>
          <p:nvPr/>
        </p:nvSpPr>
        <p:spPr bwMode="auto">
          <a:xfrm>
            <a:off x="838200" y="5257800"/>
            <a:ext cx="77724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itchFamily="2" charset="2"/>
              <a:buNone/>
            </a:pPr>
            <a:r>
              <a:rPr lang="en-US" altLang="zh-CN" sz="2100" b="1">
                <a:latin typeface="楷体_GB2312" panose="02010609030101010101" pitchFamily="49" charset="-122"/>
                <a:ea typeface="楷体_GB2312" panose="02010609030101010101" pitchFamily="49" charset="-122"/>
              </a:rPr>
              <a:t>1998</a:t>
            </a:r>
            <a:r>
              <a:rPr lang="zh-CN" altLang="en-US" sz="2100" b="1">
                <a:latin typeface="楷体_GB2312" panose="02010609030101010101" pitchFamily="49" charset="-122"/>
                <a:ea typeface="楷体_GB2312" panose="02010609030101010101" pitchFamily="49" charset="-122"/>
              </a:rPr>
              <a:t>年底</a:t>
            </a:r>
            <a:r>
              <a:rPr lang="en-US" altLang="zh-CN" sz="2100" b="1">
                <a:latin typeface="楷体_GB2312" panose="02010609030101010101" pitchFamily="49" charset="-122"/>
                <a:ea typeface="楷体_GB2312" panose="02010609030101010101" pitchFamily="49" charset="-122"/>
              </a:rPr>
              <a:t>:</a:t>
            </a:r>
            <a:r>
              <a:rPr lang="zh-CN" altLang="en-US" sz="2100" b="1">
                <a:latin typeface="楷体_GB2312" panose="02010609030101010101" pitchFamily="49" charset="-122"/>
                <a:ea typeface="楷体_GB2312" panose="02010609030101010101" pitchFamily="49" charset="-122"/>
              </a:rPr>
              <a:t>长达</a:t>
            </a:r>
            <a:r>
              <a:rPr lang="en-US" altLang="zh-CN" sz="2100" b="1">
                <a:latin typeface="楷体_GB2312" panose="02010609030101010101" pitchFamily="49" charset="-122"/>
                <a:ea typeface="楷体_GB2312" panose="02010609030101010101" pitchFamily="49" charset="-122"/>
              </a:rPr>
              <a:t>100Mb</a:t>
            </a:r>
            <a:r>
              <a:rPr lang="zh-CN" altLang="en-US" sz="2100" b="1">
                <a:latin typeface="楷体_GB2312" panose="02010609030101010101" pitchFamily="49" charset="-122"/>
                <a:ea typeface="楷体_GB2312" panose="02010609030101010101" pitchFamily="49" charset="-122"/>
              </a:rPr>
              <a:t>的线虫的基因组序列测定也已全部完成。  </a:t>
            </a:r>
          </a:p>
          <a:p>
            <a:pPr eaLnBrk="1" hangingPunct="1">
              <a:spcBef>
                <a:spcPct val="50000"/>
              </a:spcBef>
              <a:buFont typeface="Wingdings" pitchFamily="2" charset="2"/>
              <a:buNone/>
            </a:pPr>
            <a:r>
              <a:rPr lang="zh-CN" altLang="en-US" sz="2100" b="1">
                <a:latin typeface="楷体_GB2312" panose="02010609030101010101" pitchFamily="49" charset="-122"/>
                <a:ea typeface="楷体_GB2312" panose="02010609030101010101" pitchFamily="49" charset="-122"/>
              </a:rPr>
              <a:t>        这是第一个完成的多细胞生物体的全基因组序列测定。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23619"/>
                                        </p:tgtEl>
                                        <p:attrNameLst>
                                          <p:attrName>style.visibility</p:attrName>
                                        </p:attrNameLst>
                                      </p:cBhvr>
                                      <p:to>
                                        <p:strVal val="visible"/>
                                      </p:to>
                                    </p:set>
                                    <p:anim calcmode="lin" valueType="num">
                                      <p:cBhvr additive="base">
                                        <p:cTn id="7" dur="500" fill="hold"/>
                                        <p:tgtEl>
                                          <p:spTgt spid="623619"/>
                                        </p:tgtEl>
                                        <p:attrNameLst>
                                          <p:attrName>ppt_x</p:attrName>
                                        </p:attrNameLst>
                                      </p:cBhvr>
                                      <p:tavLst>
                                        <p:tav tm="0">
                                          <p:val>
                                            <p:strVal val="0-#ppt_w/2"/>
                                          </p:val>
                                        </p:tav>
                                        <p:tav tm="100000">
                                          <p:val>
                                            <p:strVal val="#ppt_x"/>
                                          </p:val>
                                        </p:tav>
                                      </p:tavLst>
                                    </p:anim>
                                    <p:anim calcmode="lin" valueType="num">
                                      <p:cBhvr additive="base">
                                        <p:cTn id="8" dur="500" fill="hold"/>
                                        <p:tgtEl>
                                          <p:spTgt spid="6236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23620"/>
                                        </p:tgtEl>
                                        <p:attrNameLst>
                                          <p:attrName>style.visibility</p:attrName>
                                        </p:attrNameLst>
                                      </p:cBhvr>
                                      <p:to>
                                        <p:strVal val="visible"/>
                                      </p:to>
                                    </p:set>
                                    <p:anim calcmode="lin" valueType="num">
                                      <p:cBhvr additive="base">
                                        <p:cTn id="13" dur="500" fill="hold"/>
                                        <p:tgtEl>
                                          <p:spTgt spid="623620"/>
                                        </p:tgtEl>
                                        <p:attrNameLst>
                                          <p:attrName>ppt_x</p:attrName>
                                        </p:attrNameLst>
                                      </p:cBhvr>
                                      <p:tavLst>
                                        <p:tav tm="0">
                                          <p:val>
                                            <p:strVal val="0-#ppt_w/2"/>
                                          </p:val>
                                        </p:tav>
                                        <p:tav tm="100000">
                                          <p:val>
                                            <p:strVal val="#ppt_x"/>
                                          </p:val>
                                        </p:tav>
                                      </p:tavLst>
                                    </p:anim>
                                    <p:anim calcmode="lin" valueType="num">
                                      <p:cBhvr additive="base">
                                        <p:cTn id="14" dur="500" fill="hold"/>
                                        <p:tgtEl>
                                          <p:spTgt spid="62362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23621"/>
                                        </p:tgtEl>
                                        <p:attrNameLst>
                                          <p:attrName>style.visibility</p:attrName>
                                        </p:attrNameLst>
                                      </p:cBhvr>
                                      <p:to>
                                        <p:strVal val="visible"/>
                                      </p:to>
                                    </p:set>
                                    <p:anim calcmode="lin" valueType="num">
                                      <p:cBhvr additive="base">
                                        <p:cTn id="19" dur="500" fill="hold"/>
                                        <p:tgtEl>
                                          <p:spTgt spid="623621"/>
                                        </p:tgtEl>
                                        <p:attrNameLst>
                                          <p:attrName>ppt_x</p:attrName>
                                        </p:attrNameLst>
                                      </p:cBhvr>
                                      <p:tavLst>
                                        <p:tav tm="0">
                                          <p:val>
                                            <p:strVal val="0-#ppt_w/2"/>
                                          </p:val>
                                        </p:tav>
                                        <p:tav tm="100000">
                                          <p:val>
                                            <p:strVal val="#ppt_x"/>
                                          </p:val>
                                        </p:tav>
                                      </p:tavLst>
                                    </p:anim>
                                    <p:anim calcmode="lin" valueType="num">
                                      <p:cBhvr additive="base">
                                        <p:cTn id="20" dur="500" fill="hold"/>
                                        <p:tgtEl>
                                          <p:spTgt spid="62362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23622"/>
                                        </p:tgtEl>
                                        <p:attrNameLst>
                                          <p:attrName>style.visibility</p:attrName>
                                        </p:attrNameLst>
                                      </p:cBhvr>
                                      <p:to>
                                        <p:strVal val="visible"/>
                                      </p:to>
                                    </p:set>
                                    <p:anim calcmode="lin" valueType="num">
                                      <p:cBhvr additive="base">
                                        <p:cTn id="25" dur="500" fill="hold"/>
                                        <p:tgtEl>
                                          <p:spTgt spid="623622"/>
                                        </p:tgtEl>
                                        <p:attrNameLst>
                                          <p:attrName>ppt_x</p:attrName>
                                        </p:attrNameLst>
                                      </p:cBhvr>
                                      <p:tavLst>
                                        <p:tav tm="0">
                                          <p:val>
                                            <p:strVal val="0-#ppt_w/2"/>
                                          </p:val>
                                        </p:tav>
                                        <p:tav tm="100000">
                                          <p:val>
                                            <p:strVal val="#ppt_x"/>
                                          </p:val>
                                        </p:tav>
                                      </p:tavLst>
                                    </p:anim>
                                    <p:anim calcmode="lin" valueType="num">
                                      <p:cBhvr additive="base">
                                        <p:cTn id="26" dur="500" fill="hold"/>
                                        <p:tgtEl>
                                          <p:spTgt spid="62362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23623"/>
                                        </p:tgtEl>
                                        <p:attrNameLst>
                                          <p:attrName>style.visibility</p:attrName>
                                        </p:attrNameLst>
                                      </p:cBhvr>
                                      <p:to>
                                        <p:strVal val="visible"/>
                                      </p:to>
                                    </p:set>
                                    <p:anim calcmode="lin" valueType="num">
                                      <p:cBhvr additive="base">
                                        <p:cTn id="31" dur="500" fill="hold"/>
                                        <p:tgtEl>
                                          <p:spTgt spid="623623"/>
                                        </p:tgtEl>
                                        <p:attrNameLst>
                                          <p:attrName>ppt_x</p:attrName>
                                        </p:attrNameLst>
                                      </p:cBhvr>
                                      <p:tavLst>
                                        <p:tav tm="0">
                                          <p:val>
                                            <p:strVal val="0-#ppt_w/2"/>
                                          </p:val>
                                        </p:tav>
                                        <p:tav tm="100000">
                                          <p:val>
                                            <p:strVal val="#ppt_x"/>
                                          </p:val>
                                        </p:tav>
                                      </p:tavLst>
                                    </p:anim>
                                    <p:anim calcmode="lin" valueType="num">
                                      <p:cBhvr additive="base">
                                        <p:cTn id="32" dur="500" fill="hold"/>
                                        <p:tgtEl>
                                          <p:spTgt spid="6236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9" grpId="0" autoUpdateAnimBg="0"/>
      <p:bldP spid="623620" grpId="0" autoUpdateAnimBg="0"/>
      <p:bldP spid="623621" grpId="0" autoUpdateAnimBg="0"/>
      <p:bldP spid="623622" grpId="0" autoUpdateAnimBg="0"/>
      <p:bldP spid="623623"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日期占位符 3">
            <a:extLst>
              <a:ext uri="{FF2B5EF4-FFF2-40B4-BE49-F238E27FC236}">
                <a16:creationId xmlns:a16="http://schemas.microsoft.com/office/drawing/2014/main" id="{2E6A02C6-E680-64D5-5DCA-D572FCE44F6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EBC7CBA-5A5B-EB4D-B913-DE0809F6CF1C}" type="datetime1">
              <a:rPr lang="zh-CN" altLang="en-US" sz="1000" smtClean="0"/>
              <a:pPr>
                <a:spcBef>
                  <a:spcPct val="0"/>
                </a:spcBef>
                <a:buClrTx/>
                <a:buSzTx/>
                <a:buFontTx/>
                <a:buNone/>
              </a:pPr>
              <a:t>2023/8/31</a:t>
            </a:fld>
            <a:endParaRPr lang="en-US" altLang="zh-CN" sz="1000"/>
          </a:p>
        </p:txBody>
      </p:sp>
      <p:sp>
        <p:nvSpPr>
          <p:cNvPr id="83971" name="灯片编号占位符 5">
            <a:extLst>
              <a:ext uri="{FF2B5EF4-FFF2-40B4-BE49-F238E27FC236}">
                <a16:creationId xmlns:a16="http://schemas.microsoft.com/office/drawing/2014/main" id="{656BCB4E-F3C9-1F5C-520D-4C20B569AD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D500DB5-B2A4-BA4E-8FB7-F51CC6773176}" type="slidenum">
              <a:rPr lang="en-US" altLang="zh-CN" sz="1000" smtClean="0"/>
              <a:pPr>
                <a:spcBef>
                  <a:spcPct val="0"/>
                </a:spcBef>
                <a:buClrTx/>
                <a:buSzTx/>
                <a:buFontTx/>
                <a:buNone/>
              </a:pPr>
              <a:t>43</a:t>
            </a:fld>
            <a:endParaRPr lang="en-US" altLang="zh-CN" sz="1000"/>
          </a:p>
        </p:txBody>
      </p:sp>
      <p:sp>
        <p:nvSpPr>
          <p:cNvPr id="83972" name="Rectangle 2">
            <a:extLst>
              <a:ext uri="{FF2B5EF4-FFF2-40B4-BE49-F238E27FC236}">
                <a16:creationId xmlns:a16="http://schemas.microsoft.com/office/drawing/2014/main" id="{FB1BCF56-8C77-A0BD-4474-1D8CD3D5A2F3}"/>
              </a:ext>
            </a:extLst>
          </p:cNvPr>
          <p:cNvSpPr>
            <a:spLocks noGrp="1" noChangeArrowheads="1"/>
          </p:cNvSpPr>
          <p:nvPr>
            <p:ph type="body" idx="1"/>
          </p:nvPr>
        </p:nvSpPr>
        <p:spPr>
          <a:xfrm>
            <a:off x="428625" y="785813"/>
            <a:ext cx="8072438" cy="5446712"/>
          </a:xfrm>
        </p:spPr>
        <p:txBody>
          <a:bodyPr/>
          <a:lstStyle/>
          <a:p>
            <a:pPr algn="just" eaLnBrk="1" hangingPunct="1">
              <a:lnSpc>
                <a:spcPct val="125000"/>
              </a:lnSpc>
              <a:buFont typeface="Wingdings" pitchFamily="2" charset="2"/>
              <a:buNone/>
            </a:pPr>
            <a:r>
              <a:rPr lang="en-US" altLang="zh-CN" sz="2400" b="1">
                <a:solidFill>
                  <a:srgbClr val="E81F1A"/>
                </a:solidFill>
                <a:ea typeface="楷体_GB2312" panose="02010609030101010101" pitchFamily="49" charset="-122"/>
              </a:rPr>
              <a:t>   </a:t>
            </a:r>
            <a:r>
              <a:rPr lang="zh-CN" altLang="en-US" sz="2400" b="1">
                <a:solidFill>
                  <a:srgbClr val="E81F1A"/>
                </a:solidFill>
                <a:ea typeface="楷体_GB2312" panose="02010609030101010101" pitchFamily="49" charset="-122"/>
              </a:rPr>
              <a:t>人类基因组计划（</a:t>
            </a:r>
            <a:r>
              <a:rPr lang="en-US" altLang="zh-CN" sz="2400" b="1">
                <a:solidFill>
                  <a:srgbClr val="E81F1A"/>
                </a:solidFill>
                <a:ea typeface="楷体_GB2312" panose="02010609030101010101" pitchFamily="49" charset="-122"/>
              </a:rPr>
              <a:t>human genome project, HGP</a:t>
            </a:r>
            <a:r>
              <a:rPr lang="zh-CN" altLang="en-US" sz="2400" b="1">
                <a:solidFill>
                  <a:srgbClr val="E81F1A"/>
                </a:solidFill>
                <a:ea typeface="楷体_GB2312" panose="02010609030101010101" pitchFamily="49" charset="-122"/>
              </a:rPr>
              <a:t>）</a:t>
            </a:r>
          </a:p>
          <a:p>
            <a:pPr algn="just" eaLnBrk="1" hangingPunct="1">
              <a:lnSpc>
                <a:spcPct val="125000"/>
              </a:lnSpc>
              <a:buFont typeface="Wingdings" pitchFamily="2" charset="2"/>
              <a:buNone/>
            </a:pPr>
            <a:r>
              <a:rPr lang="zh-CN" altLang="en-US" sz="2000" b="1">
                <a:latin typeface="楷体_GB2312" panose="02010609030101010101" pitchFamily="49" charset="-122"/>
                <a:ea typeface="楷体_GB2312" panose="02010609030101010101" pitchFamily="49" charset="-122"/>
              </a:rPr>
              <a:t>       </a:t>
            </a:r>
            <a:r>
              <a:rPr lang="zh-CN" altLang="en-US" sz="2400" b="1">
                <a:ea typeface="楷体_GB2312" panose="02010609030101010101" pitchFamily="49" charset="-122"/>
              </a:rPr>
              <a:t>美国科学家、诺贝尔奖获得者</a:t>
            </a:r>
            <a:r>
              <a:rPr lang="en-US" altLang="zh-CN" sz="2400" b="1">
                <a:ea typeface="楷体_GB2312" panose="02010609030101010101" pitchFamily="49" charset="-122"/>
              </a:rPr>
              <a:t>Dulbecco R</a:t>
            </a:r>
            <a:r>
              <a:rPr lang="zh-CN" altLang="en-US" sz="2400" b="1">
                <a:ea typeface="楷体_GB2312" panose="02010609030101010101" pitchFamily="49" charset="-122"/>
              </a:rPr>
              <a:t>于</a:t>
            </a:r>
            <a:r>
              <a:rPr lang="en-US" altLang="zh-CN" sz="2400" b="1">
                <a:ea typeface="楷体_GB2312" panose="02010609030101010101" pitchFamily="49" charset="-122"/>
              </a:rPr>
              <a:t>1986</a:t>
            </a:r>
            <a:r>
              <a:rPr lang="zh-CN" altLang="en-US" sz="2400" b="1">
                <a:ea typeface="楷体_GB2312" panose="02010609030101010101" pitchFamily="49" charset="-122"/>
              </a:rPr>
              <a:t>年在美国</a:t>
            </a:r>
            <a:r>
              <a:rPr lang="en-US" altLang="zh-CN" sz="2400" b="1">
                <a:ea typeface="楷体_GB2312" panose="02010609030101010101" pitchFamily="49" charset="-122"/>
              </a:rPr>
              <a:t>《 Science 》</a:t>
            </a:r>
            <a:r>
              <a:rPr lang="zh-CN" altLang="en-US" sz="2400" b="1">
                <a:ea typeface="楷体_GB2312" panose="02010609030101010101" pitchFamily="49" charset="-122"/>
              </a:rPr>
              <a:t>杂志上发表的短文中率先提出，并认为这是加快癌症研究进程的一条有效途径。</a:t>
            </a:r>
          </a:p>
          <a:p>
            <a:pPr algn="just" eaLnBrk="1" hangingPunct="1">
              <a:lnSpc>
                <a:spcPct val="125000"/>
              </a:lnSpc>
              <a:buFont typeface="Wingdings" pitchFamily="2" charset="2"/>
              <a:buNone/>
            </a:pPr>
            <a:r>
              <a:rPr lang="zh-CN" altLang="en-US" sz="2400" b="1">
                <a:ea typeface="楷体_GB2312" panose="02010609030101010101" pitchFamily="49" charset="-122"/>
              </a:rPr>
              <a:t>          主要的目标是绘制遗传连锁图、物理图、转录图，并完成人类基因组全部核苷酸序列测定。测出人体细胞中</a:t>
            </a:r>
            <a:r>
              <a:rPr lang="en-US" altLang="zh-CN" sz="2400" b="1">
                <a:ea typeface="楷体_GB2312" panose="02010609030101010101" pitchFamily="49" charset="-122"/>
              </a:rPr>
              <a:t>24</a:t>
            </a:r>
            <a:r>
              <a:rPr lang="zh-CN" altLang="en-US" sz="2400" b="1">
                <a:ea typeface="楷体_GB2312" panose="02010609030101010101" pitchFamily="49" charset="-122"/>
              </a:rPr>
              <a:t>条染色体上全部</a:t>
            </a:r>
            <a:r>
              <a:rPr lang="en-US" altLang="zh-CN" sz="2400" b="1">
                <a:ea typeface="楷体_GB2312" panose="02010609030101010101" pitchFamily="49" charset="-122"/>
              </a:rPr>
              <a:t>30</a:t>
            </a:r>
            <a:r>
              <a:rPr lang="zh-CN" altLang="en-US" sz="2400" b="1">
                <a:ea typeface="楷体_GB2312" panose="02010609030101010101" pitchFamily="49" charset="-122"/>
              </a:rPr>
              <a:t>亿对核苷酸的序列，把所有人类基因都明确定位在染色体上，破译人类的全部遗传信息。 </a:t>
            </a:r>
          </a:p>
          <a:p>
            <a:pPr algn="just" eaLnBrk="1" hangingPunct="1">
              <a:lnSpc>
                <a:spcPct val="125000"/>
              </a:lnSpc>
              <a:buFont typeface="Wingdings" pitchFamily="2" charset="2"/>
              <a:buNone/>
            </a:pPr>
            <a:r>
              <a:rPr lang="zh-CN" altLang="en-US" sz="2400" b="1">
                <a:solidFill>
                  <a:srgbClr val="C00000"/>
                </a:solidFill>
                <a:ea typeface="楷体_GB2312" panose="02010609030101010101" pitchFamily="49" charset="-122"/>
              </a:rPr>
              <a:t>           </a:t>
            </a:r>
            <a:r>
              <a:rPr lang="en-US" altLang="zh-CN" sz="2400" b="1">
                <a:solidFill>
                  <a:srgbClr val="C00000"/>
                </a:solidFill>
                <a:ea typeface="楷体_GB2312" panose="02010609030101010101" pitchFamily="49" charset="-122"/>
              </a:rPr>
              <a:t>HGP</a:t>
            </a:r>
            <a:r>
              <a:rPr lang="zh-CN" altLang="en-US" sz="2400" b="1">
                <a:solidFill>
                  <a:srgbClr val="C00000"/>
                </a:solidFill>
                <a:ea typeface="楷体_GB2312" panose="02010609030101010101" pitchFamily="49" charset="-122"/>
              </a:rPr>
              <a:t>是人类自然科学史上与曼哈顿原子弹计划和阿波罗登月计划相媲美的伟大科学工程。</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日期占位符 3">
            <a:extLst>
              <a:ext uri="{FF2B5EF4-FFF2-40B4-BE49-F238E27FC236}">
                <a16:creationId xmlns:a16="http://schemas.microsoft.com/office/drawing/2014/main" id="{E969991D-67CE-577F-E021-A5D86055076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02FB9BF-817E-5448-8AF6-7D08911CF035}" type="datetime1">
              <a:rPr lang="zh-CN" altLang="en-US" sz="1000" smtClean="0"/>
              <a:pPr>
                <a:spcBef>
                  <a:spcPct val="0"/>
                </a:spcBef>
                <a:buClrTx/>
                <a:buSzTx/>
                <a:buFontTx/>
                <a:buNone/>
              </a:pPr>
              <a:t>2023/8/31</a:t>
            </a:fld>
            <a:endParaRPr lang="en-US" altLang="zh-CN" sz="1000"/>
          </a:p>
        </p:txBody>
      </p:sp>
      <p:sp>
        <p:nvSpPr>
          <p:cNvPr id="86019" name="灯片编号占位符 5">
            <a:extLst>
              <a:ext uri="{FF2B5EF4-FFF2-40B4-BE49-F238E27FC236}">
                <a16:creationId xmlns:a16="http://schemas.microsoft.com/office/drawing/2014/main" id="{34A668B9-22A0-B6EE-1D7E-272FA474E5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4F15C61D-1ED8-6B42-B111-1C7C2D584FE2}" type="slidenum">
              <a:rPr lang="en-US" altLang="zh-CN" sz="1000" smtClean="0"/>
              <a:pPr>
                <a:spcBef>
                  <a:spcPct val="0"/>
                </a:spcBef>
                <a:buClrTx/>
                <a:buSzTx/>
                <a:buFontTx/>
                <a:buNone/>
              </a:pPr>
              <a:t>44</a:t>
            </a:fld>
            <a:endParaRPr lang="en-US" altLang="zh-CN" sz="1000"/>
          </a:p>
        </p:txBody>
      </p:sp>
      <p:sp>
        <p:nvSpPr>
          <p:cNvPr id="86020" name="Rectangle 2">
            <a:extLst>
              <a:ext uri="{FF2B5EF4-FFF2-40B4-BE49-F238E27FC236}">
                <a16:creationId xmlns:a16="http://schemas.microsoft.com/office/drawing/2014/main" id="{5F8552E2-D8C5-E692-85A0-1BD48409FF0C}"/>
              </a:ext>
            </a:extLst>
          </p:cNvPr>
          <p:cNvSpPr>
            <a:spLocks noGrp="1" noChangeArrowheads="1"/>
          </p:cNvSpPr>
          <p:nvPr>
            <p:ph type="body" idx="1"/>
          </p:nvPr>
        </p:nvSpPr>
        <p:spPr>
          <a:xfrm>
            <a:off x="357188" y="1428750"/>
            <a:ext cx="7940675" cy="4608513"/>
          </a:xfrm>
        </p:spPr>
        <p:txBody>
          <a:bodyPr/>
          <a:lstStyle/>
          <a:p>
            <a:pPr algn="just" eaLnBrk="1" hangingPunct="1">
              <a:lnSpc>
                <a:spcPct val="115000"/>
              </a:lnSpc>
              <a:buFont typeface="Wingdings" pitchFamily="2" charset="2"/>
              <a:buNone/>
            </a:pPr>
            <a:r>
              <a:rPr lang="en-US" altLang="zh-CN" b="1">
                <a:latin typeface="楷体_GB2312" panose="02010609030101010101" pitchFamily="49" charset="-122"/>
                <a:ea typeface="楷体_GB2312" panose="02010609030101010101" pitchFamily="49" charset="-122"/>
              </a:rPr>
              <a:t>      </a:t>
            </a:r>
            <a:r>
              <a:rPr lang="zh-CN" altLang="en-US" b="1">
                <a:latin typeface="楷体_GB2312" panose="02010609030101010101" pitchFamily="49" charset="-122"/>
                <a:ea typeface="楷体_GB2312" panose="02010609030101010101" pitchFamily="49" charset="-122"/>
              </a:rPr>
              <a:t>研究结果表明，人类基因数量仅有</a:t>
            </a:r>
            <a:r>
              <a:rPr lang="en-US" altLang="zh-CN" b="1">
                <a:latin typeface="楷体_GB2312" panose="02010609030101010101" pitchFamily="49" charset="-122"/>
                <a:ea typeface="楷体_GB2312" panose="02010609030101010101" pitchFamily="49" charset="-122"/>
              </a:rPr>
              <a:t>3</a:t>
            </a:r>
            <a:r>
              <a:rPr lang="zh-CN" altLang="en-US" b="1">
                <a:latin typeface="楷体_GB2312" panose="02010609030101010101" pitchFamily="49" charset="-122"/>
                <a:ea typeface="楷体_GB2312" panose="02010609030101010101" pitchFamily="49" charset="-122"/>
              </a:rPr>
              <a:t>万个左右，比此前估计的要少得多。通过研究还发现男女可能存在巨大遗传差异，男性染色体减数分裂的突变率是女性的两倍。在已经分析的序列中，找到很多与遗传病有关的基因，包括乳腺癌、遗传性耳聋、中风、癫痫症、糖尿病和各种骨骼异常的基因。</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日期占位符 3">
            <a:extLst>
              <a:ext uri="{FF2B5EF4-FFF2-40B4-BE49-F238E27FC236}">
                <a16:creationId xmlns:a16="http://schemas.microsoft.com/office/drawing/2014/main" id="{66086CC5-F7FF-BB63-F978-339C5114DCF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389B7FC-9FEE-A84D-B36C-3A5617A7C71A}" type="datetime1">
              <a:rPr lang="zh-CN" altLang="en-US" sz="1000" smtClean="0"/>
              <a:pPr>
                <a:spcBef>
                  <a:spcPct val="0"/>
                </a:spcBef>
                <a:buClrTx/>
                <a:buSzTx/>
                <a:buFontTx/>
                <a:buNone/>
              </a:pPr>
              <a:t>2023/8/31</a:t>
            </a:fld>
            <a:endParaRPr lang="en-US" altLang="zh-CN" sz="1000"/>
          </a:p>
        </p:txBody>
      </p:sp>
      <p:sp>
        <p:nvSpPr>
          <p:cNvPr id="88067" name="灯片编号占位符 5">
            <a:extLst>
              <a:ext uri="{FF2B5EF4-FFF2-40B4-BE49-F238E27FC236}">
                <a16:creationId xmlns:a16="http://schemas.microsoft.com/office/drawing/2014/main" id="{4E7E0E9D-9A18-0834-0F28-BB9E559CCF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580A1AA-7662-8E46-AFA4-F1BC922540C7}" type="slidenum">
              <a:rPr lang="en-US" altLang="zh-CN" sz="1000" smtClean="0"/>
              <a:pPr>
                <a:spcBef>
                  <a:spcPct val="0"/>
                </a:spcBef>
                <a:buClrTx/>
                <a:buSzTx/>
                <a:buFontTx/>
                <a:buNone/>
              </a:pPr>
              <a:t>45</a:t>
            </a:fld>
            <a:endParaRPr lang="en-US" altLang="zh-CN" sz="1000"/>
          </a:p>
        </p:txBody>
      </p:sp>
      <p:sp>
        <p:nvSpPr>
          <p:cNvPr id="88068" name="Rectangle 2">
            <a:extLst>
              <a:ext uri="{FF2B5EF4-FFF2-40B4-BE49-F238E27FC236}">
                <a16:creationId xmlns:a16="http://schemas.microsoft.com/office/drawing/2014/main" id="{2491BD03-24F8-5C2B-13F7-116FD9BB0C62}"/>
              </a:ext>
            </a:extLst>
          </p:cNvPr>
          <p:cNvSpPr>
            <a:spLocks noGrp="1" noChangeArrowheads="1"/>
          </p:cNvSpPr>
          <p:nvPr>
            <p:ph type="title"/>
          </p:nvPr>
        </p:nvSpPr>
        <p:spPr>
          <a:xfrm>
            <a:off x="755650" y="620713"/>
            <a:ext cx="6840538" cy="798512"/>
          </a:xfrm>
        </p:spPr>
        <p:txBody>
          <a:bodyPr/>
          <a:lstStyle/>
          <a:p>
            <a:pPr eaLnBrk="1" hangingPunct="1"/>
            <a:r>
              <a:rPr lang="en-US" altLang="zh-CN" sz="3600">
                <a:solidFill>
                  <a:srgbClr val="C00000"/>
                </a:solidFill>
                <a:latin typeface="微软雅黑" panose="020B0503020204020204" pitchFamily="34" charset="-122"/>
                <a:ea typeface="微软雅黑" panose="020B0503020204020204" pitchFamily="34" charset="-122"/>
              </a:rPr>
              <a:t> 8. </a:t>
            </a:r>
            <a:r>
              <a:rPr lang="zh-CN" altLang="en-US" sz="3600">
                <a:solidFill>
                  <a:srgbClr val="C00000"/>
                </a:solidFill>
                <a:latin typeface="微软雅黑" panose="020B0503020204020204" pitchFamily="34" charset="-122"/>
                <a:ea typeface="微软雅黑" panose="020B0503020204020204" pitchFamily="34" charset="-122"/>
              </a:rPr>
              <a:t>基因表达调控机制的研究</a:t>
            </a:r>
          </a:p>
        </p:txBody>
      </p:sp>
      <p:sp>
        <p:nvSpPr>
          <p:cNvPr id="570371" name="Rectangle 3">
            <a:extLst>
              <a:ext uri="{FF2B5EF4-FFF2-40B4-BE49-F238E27FC236}">
                <a16:creationId xmlns:a16="http://schemas.microsoft.com/office/drawing/2014/main" id="{AAA39F41-A44B-0BC6-171D-CA0E6BFBCC68}"/>
              </a:ext>
            </a:extLst>
          </p:cNvPr>
          <p:cNvSpPr>
            <a:spLocks noGrp="1" noChangeArrowheads="1"/>
          </p:cNvSpPr>
          <p:nvPr>
            <p:ph type="body" idx="1"/>
          </p:nvPr>
        </p:nvSpPr>
        <p:spPr>
          <a:xfrm>
            <a:off x="611188" y="1989138"/>
            <a:ext cx="7772400" cy="1150937"/>
          </a:xfrm>
        </p:spPr>
        <p:txBody>
          <a:bodyPr/>
          <a:lstStyle/>
          <a:p>
            <a:pPr algn="just" eaLnBrk="1" hangingPunct="1">
              <a:buFont typeface="Wingdings" pitchFamily="2" charset="2"/>
              <a:buNone/>
            </a:pPr>
            <a:r>
              <a:rPr lang="en-US" altLang="zh-CN" sz="2800"/>
              <a:t>      </a:t>
            </a:r>
            <a:r>
              <a:rPr lang="en-US" altLang="zh-CN" sz="2800" b="1">
                <a:ea typeface="楷体_GB2312" panose="02010609030101010101" pitchFamily="49" charset="-122"/>
              </a:rPr>
              <a:t>1961</a:t>
            </a:r>
            <a:r>
              <a:rPr lang="zh-CN" altLang="en-US" sz="2800" b="1">
                <a:ea typeface="楷体_GB2312" panose="02010609030101010101" pitchFamily="49" charset="-122"/>
              </a:rPr>
              <a:t>年，</a:t>
            </a:r>
            <a:r>
              <a:rPr lang="en-US" altLang="zh-CN" sz="2800" b="1">
                <a:ea typeface="楷体_GB2312" panose="02010609030101010101" pitchFamily="49" charset="-122"/>
              </a:rPr>
              <a:t>Jacob</a:t>
            </a:r>
            <a:r>
              <a:rPr lang="zh-CN" altLang="en-US" sz="2800" b="1">
                <a:ea typeface="楷体_GB2312" panose="02010609030101010101" pitchFamily="49" charset="-122"/>
              </a:rPr>
              <a:t>和</a:t>
            </a:r>
            <a:r>
              <a:rPr lang="en-US" altLang="zh-CN" sz="2800" b="1">
                <a:ea typeface="楷体_GB2312" panose="02010609030101010101" pitchFamily="49" charset="-122"/>
              </a:rPr>
              <a:t>Monod</a:t>
            </a:r>
            <a:r>
              <a:rPr lang="zh-CN" altLang="en-US" sz="2800" b="1">
                <a:ea typeface="楷体_GB2312" panose="02010609030101010101" pitchFamily="49" charset="-122"/>
              </a:rPr>
              <a:t>提出操纵子学说，认识了原核生物基因表达调控的一些规律。</a:t>
            </a:r>
            <a:r>
              <a:rPr lang="zh-CN" altLang="en-US" b="1">
                <a:ea typeface="楷体_GB2312" panose="02010609030101010101" pitchFamily="49" charset="-122"/>
              </a:rPr>
              <a:t> </a:t>
            </a:r>
            <a:r>
              <a:rPr lang="zh-CN" altLang="en-US" b="1">
                <a:latin typeface="楷体_GB2312" panose="02010609030101010101" pitchFamily="49" charset="-122"/>
                <a:ea typeface="楷体_GB2312" panose="02010609030101010101" pitchFamily="49" charset="-122"/>
              </a:rPr>
              <a:t>     </a:t>
            </a:r>
            <a:endParaRPr lang="zh-CN" altLang="en-US" b="1">
              <a:solidFill>
                <a:srgbClr val="CC3300"/>
              </a:solidFill>
              <a:latin typeface="楷体_GB2312" panose="02010609030101010101" pitchFamily="49" charset="-122"/>
              <a:ea typeface="楷体_GB2312" panose="02010609030101010101" pitchFamily="49" charset="-122"/>
            </a:endParaRPr>
          </a:p>
        </p:txBody>
      </p:sp>
      <p:sp>
        <p:nvSpPr>
          <p:cNvPr id="570372" name="Rectangle 4">
            <a:extLst>
              <a:ext uri="{FF2B5EF4-FFF2-40B4-BE49-F238E27FC236}">
                <a16:creationId xmlns:a16="http://schemas.microsoft.com/office/drawing/2014/main" id="{4E63D0AA-BE62-D51D-09D2-D0657F08ABEB}"/>
              </a:ext>
            </a:extLst>
          </p:cNvPr>
          <p:cNvSpPr>
            <a:spLocks noChangeArrowheads="1"/>
          </p:cNvSpPr>
          <p:nvPr/>
        </p:nvSpPr>
        <p:spPr bwMode="auto">
          <a:xfrm>
            <a:off x="611188" y="3141663"/>
            <a:ext cx="77724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spcBef>
                <a:spcPct val="20000"/>
              </a:spcBef>
              <a:buClr>
                <a:schemeClr val="tx2"/>
              </a:buClr>
              <a:buSzPct val="70000"/>
              <a:buFont typeface="Wingdings" pitchFamily="2" charset="2"/>
              <a:buNone/>
            </a:pPr>
            <a:r>
              <a:rPr lang="en-US" altLang="zh-CN" sz="2800" b="1">
                <a:ea typeface="楷体_GB2312" panose="02010609030101010101" pitchFamily="49" charset="-122"/>
              </a:rPr>
              <a:t>    80</a:t>
            </a:r>
            <a:r>
              <a:rPr lang="zh-CN" altLang="en-US" sz="2800" b="1">
                <a:ea typeface="楷体_GB2312" panose="02010609030101010101" pitchFamily="49" charset="-122"/>
              </a:rPr>
              <a:t>年代开始，人们逐步认识到</a:t>
            </a:r>
            <a:r>
              <a:rPr lang="zh-CN" altLang="en-US" sz="2800" b="1">
                <a:solidFill>
                  <a:srgbClr val="E81F1A"/>
                </a:solidFill>
                <a:ea typeface="楷体_GB2312" panose="02010609030101010101" pitchFamily="49" charset="-122"/>
              </a:rPr>
              <a:t>真核基因组结构和调控的复杂性。</a:t>
            </a:r>
          </a:p>
          <a:p>
            <a:pPr algn="just" eaLnBrk="1" hangingPunct="1">
              <a:lnSpc>
                <a:spcPct val="90000"/>
              </a:lnSpc>
              <a:spcBef>
                <a:spcPct val="20000"/>
              </a:spcBef>
              <a:buClr>
                <a:schemeClr val="tx2"/>
              </a:buClr>
              <a:buSzPct val="70000"/>
              <a:buFont typeface="Wingdings" pitchFamily="2" charset="2"/>
              <a:buNone/>
            </a:pPr>
            <a:r>
              <a:rPr lang="zh-CN" altLang="en-US" sz="2800" b="1">
                <a:latin typeface="楷体_GB2312" panose="02010609030101010101" pitchFamily="49" charset="-122"/>
                <a:ea typeface="楷体_GB2312" panose="02010609030101010101" pitchFamily="49" charset="-122"/>
              </a:rPr>
              <a:t>  真核基因的</a:t>
            </a:r>
            <a:r>
              <a:rPr lang="zh-CN" altLang="en-US" sz="2800" b="1">
                <a:solidFill>
                  <a:srgbClr val="E81F1A"/>
                </a:solidFill>
                <a:latin typeface="楷体_GB2312" panose="02010609030101010101" pitchFamily="49" charset="-122"/>
                <a:ea typeface="楷体_GB2312" panose="02010609030101010101" pitchFamily="49" charset="-122"/>
              </a:rPr>
              <a:t>顺式调控元件与反式作用因子、核酸与蛋白质间的分子识别与相互作用。</a:t>
            </a:r>
            <a:endParaRPr lang="zh-CN" altLang="en-US" sz="2800" b="1">
              <a:latin typeface="楷体_GB2312" panose="02010609030101010101" pitchFamily="49" charset="-122"/>
              <a:ea typeface="楷体_GB2312" panose="02010609030101010101" pitchFamily="49" charset="-122"/>
            </a:endParaRPr>
          </a:p>
        </p:txBody>
      </p:sp>
      <p:sp>
        <p:nvSpPr>
          <p:cNvPr id="570373" name="Text Box 5">
            <a:extLst>
              <a:ext uri="{FF2B5EF4-FFF2-40B4-BE49-F238E27FC236}">
                <a16:creationId xmlns:a16="http://schemas.microsoft.com/office/drawing/2014/main" id="{6BE63237-F952-F350-5E7B-22EFDB1D79E3}"/>
              </a:ext>
            </a:extLst>
          </p:cNvPr>
          <p:cNvSpPr txBox="1">
            <a:spLocks noChangeArrowheads="1"/>
          </p:cNvSpPr>
          <p:nvPr/>
        </p:nvSpPr>
        <p:spPr bwMode="auto">
          <a:xfrm>
            <a:off x="1071563" y="5072063"/>
            <a:ext cx="6010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itchFamily="2" charset="2"/>
              <a:buNone/>
            </a:pPr>
            <a:r>
              <a:rPr lang="zh-CN" altLang="en-US" sz="2800" b="1">
                <a:ea typeface="楷体_GB2312" panose="02010609030101010101" pitchFamily="49" charset="-122"/>
              </a:rPr>
              <a:t>小分子反义</a:t>
            </a:r>
            <a:r>
              <a:rPr lang="en-US" altLang="zh-CN" sz="2800" b="1">
                <a:ea typeface="楷体_GB2312" panose="02010609030101010101" pitchFamily="49" charset="-122"/>
              </a:rPr>
              <a:t>RNA</a:t>
            </a:r>
            <a:r>
              <a:rPr lang="zh-CN" altLang="en-US" sz="2800" b="1">
                <a:ea typeface="楷体_GB2312" panose="02010609030101010101" pitchFamily="49" charset="-122"/>
              </a:rPr>
              <a:t>、核酶、</a:t>
            </a:r>
            <a:r>
              <a:rPr lang="en-US" altLang="zh-CN" sz="2800" b="1">
                <a:ea typeface="楷体_GB2312" panose="02010609030101010101" pitchFamily="49" charset="-122"/>
              </a:rPr>
              <a:t>siRNA</a:t>
            </a:r>
            <a:r>
              <a:rPr lang="zh-CN" altLang="en-US" sz="2800" b="1">
                <a:ea typeface="楷体_GB2312" panose="02010609030101010101" pitchFamily="49" charset="-122"/>
              </a:rPr>
              <a:t>等</a:t>
            </a:r>
            <a:r>
              <a:rPr lang="zh-CN" altLang="en-US" sz="2800" b="1">
                <a:latin typeface="楷体_GB2312" panose="02010609030101010101" pitchFamily="49" charset="-122"/>
                <a:ea typeface="楷体_GB2312" panose="0201060903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70371">
                                            <p:txEl>
                                              <p:pRg st="0" end="0"/>
                                            </p:txEl>
                                          </p:spTgt>
                                        </p:tgtEl>
                                        <p:attrNameLst>
                                          <p:attrName>style.visibility</p:attrName>
                                        </p:attrNameLst>
                                      </p:cBhvr>
                                      <p:to>
                                        <p:strVal val="visible"/>
                                      </p:to>
                                    </p:set>
                                    <p:animEffect transition="in" filter="box(in)">
                                      <p:cBhvr>
                                        <p:cTn id="7" dur="500"/>
                                        <p:tgtEl>
                                          <p:spTgt spid="570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70372"/>
                                        </p:tgtEl>
                                        <p:attrNameLst>
                                          <p:attrName>style.visibility</p:attrName>
                                        </p:attrNameLst>
                                      </p:cBhvr>
                                      <p:to>
                                        <p:strVal val="visible"/>
                                      </p:to>
                                    </p:set>
                                    <p:anim calcmode="lin" valueType="num">
                                      <p:cBhvr additive="base">
                                        <p:cTn id="12" dur="500" fill="hold"/>
                                        <p:tgtEl>
                                          <p:spTgt spid="570372"/>
                                        </p:tgtEl>
                                        <p:attrNameLst>
                                          <p:attrName>ppt_x</p:attrName>
                                        </p:attrNameLst>
                                      </p:cBhvr>
                                      <p:tavLst>
                                        <p:tav tm="0">
                                          <p:val>
                                            <p:strVal val="#ppt_x"/>
                                          </p:val>
                                        </p:tav>
                                        <p:tav tm="100000">
                                          <p:val>
                                            <p:strVal val="#ppt_x"/>
                                          </p:val>
                                        </p:tav>
                                      </p:tavLst>
                                    </p:anim>
                                    <p:anim calcmode="lin" valueType="num">
                                      <p:cBhvr additive="base">
                                        <p:cTn id="13" dur="500" fill="hold"/>
                                        <p:tgtEl>
                                          <p:spTgt spid="57037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570373"/>
                                        </p:tgtEl>
                                        <p:attrNameLst>
                                          <p:attrName>style.visibility</p:attrName>
                                        </p:attrNameLst>
                                      </p:cBhvr>
                                      <p:to>
                                        <p:strVal val="visible"/>
                                      </p:to>
                                    </p:set>
                                    <p:anim calcmode="lin" valueType="num">
                                      <p:cBhvr additive="base">
                                        <p:cTn id="18" dur="500" fill="hold"/>
                                        <p:tgtEl>
                                          <p:spTgt spid="570373"/>
                                        </p:tgtEl>
                                        <p:attrNameLst>
                                          <p:attrName>ppt_x</p:attrName>
                                        </p:attrNameLst>
                                      </p:cBhvr>
                                      <p:tavLst>
                                        <p:tav tm="0">
                                          <p:val>
                                            <p:strVal val="#ppt_x"/>
                                          </p:val>
                                        </p:tav>
                                        <p:tav tm="100000">
                                          <p:val>
                                            <p:strVal val="#ppt_x"/>
                                          </p:val>
                                        </p:tav>
                                      </p:tavLst>
                                    </p:anim>
                                    <p:anim calcmode="lin" valueType="num">
                                      <p:cBhvr additive="base">
                                        <p:cTn id="19" dur="500" fill="hold"/>
                                        <p:tgtEl>
                                          <p:spTgt spid="5703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1" grpId="0" build="p"/>
      <p:bldP spid="570372" grpId="0"/>
      <p:bldP spid="5703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日期占位符 1">
            <a:extLst>
              <a:ext uri="{FF2B5EF4-FFF2-40B4-BE49-F238E27FC236}">
                <a16:creationId xmlns:a16="http://schemas.microsoft.com/office/drawing/2014/main" id="{EF9E16A6-ADE7-C447-12E8-287678B1119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B0C40E76-80CE-FB41-884C-0CB37A65A4A1}" type="datetime1">
              <a:rPr lang="zh-CN" altLang="en-US" sz="1000" smtClean="0"/>
              <a:pPr>
                <a:spcBef>
                  <a:spcPct val="0"/>
                </a:spcBef>
                <a:buClrTx/>
                <a:buSzTx/>
                <a:buFontTx/>
                <a:buNone/>
              </a:pPr>
              <a:t>2023/8/31</a:t>
            </a:fld>
            <a:endParaRPr lang="en-US" altLang="zh-CN" sz="1000"/>
          </a:p>
        </p:txBody>
      </p:sp>
      <p:sp>
        <p:nvSpPr>
          <p:cNvPr id="90115" name="灯片编号占位符 3">
            <a:extLst>
              <a:ext uri="{FF2B5EF4-FFF2-40B4-BE49-F238E27FC236}">
                <a16:creationId xmlns:a16="http://schemas.microsoft.com/office/drawing/2014/main" id="{5651AC83-EDED-A0D2-53A7-4C083202E71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D2C5844-F20A-FF40-926D-07E5135E3B1E}" type="slidenum">
              <a:rPr lang="en-US" altLang="zh-CN" sz="1000" smtClean="0"/>
              <a:pPr>
                <a:spcBef>
                  <a:spcPct val="0"/>
                </a:spcBef>
                <a:buClrTx/>
                <a:buSzTx/>
                <a:buFontTx/>
                <a:buNone/>
              </a:pPr>
              <a:t>46</a:t>
            </a:fld>
            <a:endParaRPr lang="en-US" altLang="zh-CN" sz="1000"/>
          </a:p>
        </p:txBody>
      </p:sp>
      <p:sp>
        <p:nvSpPr>
          <p:cNvPr id="90116" name="Rectangle 2">
            <a:extLst>
              <a:ext uri="{FF2B5EF4-FFF2-40B4-BE49-F238E27FC236}">
                <a16:creationId xmlns:a16="http://schemas.microsoft.com/office/drawing/2014/main" id="{549B24E7-5108-F8C6-6D46-895BE808F1C1}"/>
              </a:ext>
            </a:extLst>
          </p:cNvPr>
          <p:cNvSpPr>
            <a:spLocks noChangeArrowheads="1"/>
          </p:cNvSpPr>
          <p:nvPr/>
        </p:nvSpPr>
        <p:spPr bwMode="auto">
          <a:xfrm>
            <a:off x="357188" y="1071563"/>
            <a:ext cx="65039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chemeClr val="tx2"/>
              </a:buClr>
              <a:buSzPct val="70000"/>
              <a:buFont typeface="Wingdings" pitchFamily="2" charset="2"/>
              <a:buChar char="l"/>
              <a:tabLst>
                <a:tab pos="371475" algn="l"/>
                <a:tab pos="571500" algn="l"/>
              </a:tabLst>
              <a:defRPr sz="30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70000"/>
              <a:buFont typeface="Wingdings" pitchFamily="2" charset="2"/>
              <a:buChar char="l"/>
              <a:tabLst>
                <a:tab pos="371475" algn="l"/>
                <a:tab pos="5715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tabLst>
                <a:tab pos="371475" algn="l"/>
                <a:tab pos="5715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tabLst>
                <a:tab pos="371475" algn="l"/>
                <a:tab pos="5715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tabLst>
                <a:tab pos="371475" algn="l"/>
                <a:tab pos="5715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tabLst>
                <a:tab pos="371475" algn="l"/>
                <a:tab pos="5715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tabLst>
                <a:tab pos="371475" algn="l"/>
                <a:tab pos="5715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tabLst>
                <a:tab pos="371475" algn="l"/>
                <a:tab pos="5715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tabLst>
                <a:tab pos="371475" algn="l"/>
                <a:tab pos="571500" algn="l"/>
              </a:tabLst>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ClrTx/>
              <a:buSzTx/>
              <a:buFontTx/>
              <a:buNone/>
            </a:pPr>
            <a:r>
              <a:rPr lang="zh-CN" altLang="en-US" sz="3600" b="1">
                <a:solidFill>
                  <a:srgbClr val="CC3300"/>
                </a:solidFill>
                <a:latin typeface="微软雅黑" panose="020B0503020204020204" pitchFamily="34" charset="-122"/>
                <a:ea typeface="微软雅黑" panose="020B0503020204020204" pitchFamily="34" charset="-122"/>
              </a:rPr>
              <a:t>（二）蛋白质分子生物学：</a:t>
            </a:r>
            <a:r>
              <a:rPr lang="zh-CN" altLang="en-US" sz="3200" b="1">
                <a:ea typeface="楷体_GB2312" panose="02010609030101010101" pitchFamily="49" charset="-122"/>
              </a:rPr>
              <a:t> </a:t>
            </a:r>
            <a:endParaRPr lang="zh-CN" altLang="en-US" sz="3200" b="1">
              <a:latin typeface="楷体_GB2312" panose="02010609030101010101" pitchFamily="49" charset="-122"/>
              <a:ea typeface="楷体_GB2312" panose="02010609030101010101" pitchFamily="49" charset="-122"/>
            </a:endParaRPr>
          </a:p>
        </p:txBody>
      </p:sp>
      <p:sp>
        <p:nvSpPr>
          <p:cNvPr id="50179" name="Rectangle 3">
            <a:extLst>
              <a:ext uri="{FF2B5EF4-FFF2-40B4-BE49-F238E27FC236}">
                <a16:creationId xmlns:a16="http://schemas.microsoft.com/office/drawing/2014/main" id="{9B9CFAEF-196D-5AF1-EC1A-318EBBB30A71}"/>
              </a:ext>
            </a:extLst>
          </p:cNvPr>
          <p:cNvSpPr>
            <a:spLocks noChangeArrowheads="1"/>
          </p:cNvSpPr>
          <p:nvPr/>
        </p:nvSpPr>
        <p:spPr bwMode="auto">
          <a:xfrm>
            <a:off x="428625" y="2071688"/>
            <a:ext cx="80645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tabLst>
                <a:tab pos="266700" algn="l"/>
                <a:tab pos="571500" algn="l"/>
              </a:tabLst>
              <a:defRPr sz="3000">
                <a:solidFill>
                  <a:schemeClr val="tx1"/>
                </a:solidFill>
                <a:latin typeface="Arial" panose="020B0604020202020204" pitchFamily="34" charset="0"/>
                <a:ea typeface="宋体" panose="02010600030101010101" pitchFamily="2" charset="-122"/>
              </a:defRPr>
            </a:lvl1pPr>
            <a:lvl2pPr marL="266700">
              <a:tabLst>
                <a:tab pos="266700" algn="l"/>
                <a:tab pos="571500" algn="l"/>
              </a:tabLst>
              <a:defRPr sz="3000">
                <a:solidFill>
                  <a:schemeClr val="tx1"/>
                </a:solidFill>
                <a:latin typeface="Arial" panose="020B0604020202020204" pitchFamily="34" charset="0"/>
                <a:ea typeface="宋体" panose="02010600030101010101" pitchFamily="2" charset="-122"/>
              </a:defRPr>
            </a:lvl2pPr>
            <a:lvl3pPr marL="1143000" indent="-228600">
              <a:tabLst>
                <a:tab pos="266700" algn="l"/>
                <a:tab pos="571500" algn="l"/>
              </a:tabLst>
              <a:defRPr sz="3000">
                <a:solidFill>
                  <a:schemeClr val="tx1"/>
                </a:solidFill>
                <a:latin typeface="Arial" panose="020B0604020202020204" pitchFamily="34" charset="0"/>
                <a:ea typeface="宋体" panose="02010600030101010101" pitchFamily="2" charset="-122"/>
              </a:defRPr>
            </a:lvl3pPr>
            <a:lvl4pPr marL="1600200" indent="-228600">
              <a:tabLst>
                <a:tab pos="266700" algn="l"/>
                <a:tab pos="571500" algn="l"/>
              </a:tabLst>
              <a:defRPr sz="3000">
                <a:solidFill>
                  <a:schemeClr val="tx1"/>
                </a:solidFill>
                <a:latin typeface="Arial" panose="020B0604020202020204" pitchFamily="34" charset="0"/>
                <a:ea typeface="宋体" panose="02010600030101010101" pitchFamily="2" charset="-122"/>
              </a:defRPr>
            </a:lvl4pPr>
            <a:lvl5pPr marL="2057400" indent="-228600">
              <a:tabLst>
                <a:tab pos="266700" algn="l"/>
                <a:tab pos="571500" algn="l"/>
              </a:tabLst>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66700" algn="l"/>
                <a:tab pos="571500" algn="l"/>
              </a:tabLs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66700" algn="l"/>
                <a:tab pos="571500" algn="l"/>
              </a:tabLs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66700" algn="l"/>
                <a:tab pos="571500" algn="l"/>
              </a:tabLs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66700" algn="l"/>
                <a:tab pos="571500" algn="l"/>
              </a:tabLst>
              <a:defRPr sz="3000">
                <a:solidFill>
                  <a:schemeClr val="tx1"/>
                </a:solidFill>
                <a:latin typeface="Arial" panose="020B0604020202020204" pitchFamily="34" charset="0"/>
                <a:ea typeface="宋体" panose="02010600030101010101" pitchFamily="2" charset="-122"/>
              </a:defRPr>
            </a:lvl9pPr>
          </a:lstStyle>
          <a:p>
            <a:pPr lvl="1" eaLnBrk="1" hangingPunct="1">
              <a:lnSpc>
                <a:spcPct val="150000"/>
              </a:lnSpc>
            </a:pPr>
            <a:r>
              <a:rPr lang="en-US" altLang="zh-CN" sz="2800" b="1">
                <a:latin typeface="楷体_GB2312" panose="02010609030101010101" pitchFamily="49" charset="-122"/>
                <a:ea typeface="楷体_GB2312" panose="02010609030101010101" pitchFamily="49" charset="-122"/>
              </a:rPr>
              <a:t>   </a:t>
            </a:r>
            <a:r>
              <a:rPr lang="en-US" altLang="zh-CN" sz="3200" b="1">
                <a:ea typeface="楷体_GB2312" panose="02010609030101010101" pitchFamily="49" charset="-122"/>
              </a:rPr>
              <a:t>DNA </a:t>
            </a:r>
            <a:r>
              <a:rPr lang="en-US" altLang="zh-CN" sz="3200" b="1"/>
              <a:t>→</a:t>
            </a:r>
            <a:r>
              <a:rPr lang="zh-CN" altLang="en-US" sz="3200" b="1">
                <a:ea typeface="楷体_GB2312" panose="02010609030101010101" pitchFamily="49" charset="-122"/>
              </a:rPr>
              <a:t>储存生命活动的各种信息。</a:t>
            </a:r>
          </a:p>
          <a:p>
            <a:pPr lvl="1" eaLnBrk="1" hangingPunct="1">
              <a:lnSpc>
                <a:spcPct val="150000"/>
              </a:lnSpc>
            </a:pPr>
            <a:r>
              <a:rPr lang="zh-CN" altLang="en-US" sz="3200" b="1">
                <a:ea typeface="楷体_GB2312" panose="02010609030101010101" pitchFamily="49" charset="-122"/>
              </a:rPr>
              <a:t>    </a:t>
            </a:r>
            <a:r>
              <a:rPr lang="zh-CN" altLang="en-US" sz="3200" b="1">
                <a:solidFill>
                  <a:srgbClr val="E81F1A"/>
                </a:solidFill>
                <a:ea typeface="楷体_GB2312" panose="02010609030101010101" pitchFamily="49" charset="-122"/>
              </a:rPr>
              <a:t>蛋白质</a:t>
            </a:r>
            <a:r>
              <a:rPr lang="zh-CN" altLang="en-US" sz="3200" b="1">
                <a:solidFill>
                  <a:srgbClr val="E81F1A"/>
                </a:solidFill>
              </a:rPr>
              <a:t>→</a:t>
            </a:r>
            <a:r>
              <a:rPr lang="zh-CN" altLang="en-US" sz="3200" b="1">
                <a:solidFill>
                  <a:srgbClr val="E81F1A"/>
                </a:solidFill>
                <a:ea typeface="楷体_GB2312" panose="02010609030101010101" pitchFamily="49" charset="-122"/>
              </a:rPr>
              <a:t>生命活动的执行者</a:t>
            </a:r>
            <a:r>
              <a:rPr lang="zh-CN" altLang="en-US" sz="3200" b="1">
                <a:ea typeface="楷体_GB2312" panose="02010609030101010101" pitchFamily="49" charset="-122"/>
              </a:rPr>
              <a:t>。</a:t>
            </a:r>
          </a:p>
          <a:p>
            <a:pPr lvl="1" eaLnBrk="1" hangingPunct="1">
              <a:lnSpc>
                <a:spcPct val="150000"/>
              </a:lnSpc>
            </a:pPr>
            <a:r>
              <a:rPr lang="zh-CN" altLang="en-US" sz="3200" b="1">
                <a:ea typeface="楷体_GB2312" panose="02010609030101010101" pitchFamily="49" charset="-122"/>
              </a:rPr>
              <a:t>    蛋白质的分子生物学主要研究蛋白质的  结构与功能。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anim calcmode="lin" valueType="num">
                                      <p:cBhvr additive="base">
                                        <p:cTn id="7" dur="500" fill="hold"/>
                                        <p:tgtEl>
                                          <p:spTgt spid="50179"/>
                                        </p:tgtEl>
                                        <p:attrNameLst>
                                          <p:attrName>ppt_x</p:attrName>
                                        </p:attrNameLst>
                                      </p:cBhvr>
                                      <p:tavLst>
                                        <p:tav tm="0">
                                          <p:val>
                                            <p:strVal val="0-#ppt_w/2"/>
                                          </p:val>
                                        </p:tav>
                                        <p:tav tm="100000">
                                          <p:val>
                                            <p:strVal val="#ppt_x"/>
                                          </p:val>
                                        </p:tav>
                                      </p:tavLst>
                                    </p:anim>
                                    <p:anim calcmode="lin" valueType="num">
                                      <p:cBhvr additive="base">
                                        <p:cTn id="8" dur="500" fill="hold"/>
                                        <p:tgtEl>
                                          <p:spTgt spid="5017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1">
            <a:extLst>
              <a:ext uri="{FF2B5EF4-FFF2-40B4-BE49-F238E27FC236}">
                <a16:creationId xmlns:a16="http://schemas.microsoft.com/office/drawing/2014/main" id="{8E260A23-85DD-88AB-3805-2BF4B81CC88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1E5A058-2934-F044-AA96-9902A97F8E96}" type="datetime1">
              <a:rPr lang="zh-CN" altLang="en-US" sz="1000" smtClean="0"/>
              <a:pPr>
                <a:spcBef>
                  <a:spcPct val="0"/>
                </a:spcBef>
                <a:buClrTx/>
                <a:buSzTx/>
                <a:buFontTx/>
                <a:buNone/>
              </a:pPr>
              <a:t>2023/8/31</a:t>
            </a:fld>
            <a:endParaRPr lang="en-US" altLang="zh-CN" sz="1000"/>
          </a:p>
        </p:txBody>
      </p:sp>
      <p:sp>
        <p:nvSpPr>
          <p:cNvPr id="92163" name="灯片编号占位符 3">
            <a:extLst>
              <a:ext uri="{FF2B5EF4-FFF2-40B4-BE49-F238E27FC236}">
                <a16:creationId xmlns:a16="http://schemas.microsoft.com/office/drawing/2014/main" id="{5286D514-C074-7A27-2EB7-46BE765CA6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2E73AE2-9CC8-AE4E-A359-26D68F820D58}" type="slidenum">
              <a:rPr lang="en-US" altLang="zh-CN" sz="1000" smtClean="0"/>
              <a:pPr>
                <a:spcBef>
                  <a:spcPct val="0"/>
                </a:spcBef>
                <a:buClrTx/>
                <a:buSzTx/>
                <a:buFontTx/>
                <a:buNone/>
              </a:pPr>
              <a:t>47</a:t>
            </a:fld>
            <a:endParaRPr lang="en-US" altLang="zh-CN" sz="1000"/>
          </a:p>
        </p:txBody>
      </p:sp>
      <p:sp>
        <p:nvSpPr>
          <p:cNvPr id="92164" name="Rectangle 2">
            <a:extLst>
              <a:ext uri="{FF2B5EF4-FFF2-40B4-BE49-F238E27FC236}">
                <a16:creationId xmlns:a16="http://schemas.microsoft.com/office/drawing/2014/main" id="{06EE0E01-4FEC-B7BF-58E4-4C1E93D37D79}"/>
              </a:ext>
            </a:extLst>
          </p:cNvPr>
          <p:cNvSpPr>
            <a:spLocks noChangeArrowheads="1"/>
          </p:cNvSpPr>
          <p:nvPr/>
        </p:nvSpPr>
        <p:spPr bwMode="auto">
          <a:xfrm>
            <a:off x="468313" y="549275"/>
            <a:ext cx="63420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CC3300"/>
                </a:solidFill>
                <a:latin typeface="楷体_GB2312" panose="02010609030101010101" pitchFamily="49" charset="-122"/>
                <a:ea typeface="楷体_GB2312" panose="02010609030101010101" pitchFamily="49" charset="-122"/>
              </a:rPr>
              <a:t>   </a:t>
            </a:r>
            <a:r>
              <a:rPr lang="zh-CN" altLang="en-US" sz="2800" b="1">
                <a:solidFill>
                  <a:srgbClr val="CC3300"/>
                </a:solidFill>
                <a:latin typeface="楷体_GB2312" panose="02010609030101010101" pitchFamily="49" charset="-122"/>
                <a:ea typeface="楷体_GB2312" panose="02010609030101010101" pitchFamily="49" charset="-122"/>
              </a:rPr>
              <a:t>蛋白质结构与功能的研究进展</a:t>
            </a:r>
            <a:r>
              <a:rPr lang="zh-CN" altLang="en-US" sz="2000" b="1">
                <a:latin typeface="楷体_GB2312" panose="02010609030101010101" pitchFamily="49" charset="-122"/>
                <a:ea typeface="楷体_GB2312" panose="02010609030101010101" pitchFamily="49" charset="-122"/>
              </a:rPr>
              <a:t>     </a:t>
            </a:r>
            <a:endParaRPr lang="zh-CN" altLang="en-US" sz="2400" b="1">
              <a:latin typeface="楷体_GB2312" panose="02010609030101010101" pitchFamily="49" charset="-122"/>
              <a:ea typeface="楷体_GB2312" panose="02010609030101010101" pitchFamily="49" charset="-122"/>
            </a:endParaRPr>
          </a:p>
        </p:txBody>
      </p:sp>
      <p:sp>
        <p:nvSpPr>
          <p:cNvPr id="575491" name="Rectangle 3">
            <a:extLst>
              <a:ext uri="{FF2B5EF4-FFF2-40B4-BE49-F238E27FC236}">
                <a16:creationId xmlns:a16="http://schemas.microsoft.com/office/drawing/2014/main" id="{30648650-2363-A78E-BA8C-35B9CBB8AC40}"/>
              </a:ext>
            </a:extLst>
          </p:cNvPr>
          <p:cNvSpPr>
            <a:spLocks noChangeArrowheads="1"/>
          </p:cNvSpPr>
          <p:nvPr/>
        </p:nvSpPr>
        <p:spPr bwMode="auto">
          <a:xfrm>
            <a:off x="457200" y="1235075"/>
            <a:ext cx="80025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楷体_GB2312" panose="02010609030101010101" pitchFamily="49" charset="-122"/>
                <a:ea typeface="楷体_GB2312" panose="02010609030101010101" pitchFamily="49" charset="-122"/>
              </a:rPr>
              <a:t>    1956</a:t>
            </a:r>
            <a:r>
              <a:rPr lang="zh-CN" altLang="en-US" sz="2400" b="1">
                <a:latin typeface="楷体_GB2312" panose="02010609030101010101" pitchFamily="49" charset="-122"/>
                <a:ea typeface="楷体_GB2312" panose="02010609030101010101" pitchFamily="49" charset="-122"/>
              </a:rPr>
              <a:t>年，</a:t>
            </a:r>
            <a:r>
              <a:rPr lang="en-US" altLang="zh-CN" sz="2400" b="1">
                <a:latin typeface="楷体_GB2312" panose="02010609030101010101" pitchFamily="49" charset="-122"/>
                <a:ea typeface="楷体_GB2312" panose="02010609030101010101" pitchFamily="49" charset="-122"/>
              </a:rPr>
              <a:t>Anfinsen</a:t>
            </a:r>
            <a:r>
              <a:rPr lang="zh-CN" altLang="en-US" sz="2400" b="1">
                <a:latin typeface="楷体_GB2312" panose="02010609030101010101" pitchFamily="49" charset="-122"/>
                <a:ea typeface="楷体_GB2312" panose="02010609030101010101" pitchFamily="49" charset="-122"/>
              </a:rPr>
              <a:t>和 </a:t>
            </a:r>
            <a:r>
              <a:rPr lang="en-US" altLang="zh-CN" sz="2400" b="1">
                <a:latin typeface="楷体_GB2312" panose="02010609030101010101" pitchFamily="49" charset="-122"/>
                <a:ea typeface="楷体_GB2312" panose="02010609030101010101" pitchFamily="49" charset="-122"/>
              </a:rPr>
              <a:t>White</a:t>
            </a:r>
            <a:r>
              <a:rPr lang="zh-CN" altLang="en-US" sz="2400" b="1">
                <a:latin typeface="楷体_GB2312" panose="02010609030101010101" pitchFamily="49" charset="-122"/>
                <a:ea typeface="楷体_GB2312" panose="02010609030101010101" pitchFamily="49" charset="-122"/>
              </a:rPr>
              <a:t>根据对酶蛋白的变性和复性实验，提出</a:t>
            </a:r>
            <a:r>
              <a:rPr lang="zh-CN" altLang="en-US" sz="2400" b="1">
                <a:solidFill>
                  <a:srgbClr val="003399"/>
                </a:solidFill>
                <a:latin typeface="楷体_GB2312" panose="02010609030101010101" pitchFamily="49" charset="-122"/>
                <a:ea typeface="楷体_GB2312" panose="02010609030101010101" pitchFamily="49" charset="-122"/>
              </a:rPr>
              <a:t>蛋白质的三维空间结构是由其氨基酸序列来确定的</a:t>
            </a:r>
            <a:r>
              <a:rPr lang="zh-CN" altLang="en-US" sz="2400" b="1">
                <a:latin typeface="楷体_GB2312" panose="02010609030101010101" pitchFamily="49" charset="-122"/>
                <a:ea typeface="楷体_GB2312" panose="02010609030101010101" pitchFamily="49" charset="-122"/>
              </a:rPr>
              <a:t>。    </a:t>
            </a:r>
          </a:p>
        </p:txBody>
      </p:sp>
      <p:sp>
        <p:nvSpPr>
          <p:cNvPr id="575492" name="Rectangle 4">
            <a:extLst>
              <a:ext uri="{FF2B5EF4-FFF2-40B4-BE49-F238E27FC236}">
                <a16:creationId xmlns:a16="http://schemas.microsoft.com/office/drawing/2014/main" id="{CC1DEF2D-3E0A-C521-B5E4-E08B6A91CB8A}"/>
              </a:ext>
            </a:extLst>
          </p:cNvPr>
          <p:cNvSpPr>
            <a:spLocks noChangeArrowheads="1"/>
          </p:cNvSpPr>
          <p:nvPr/>
        </p:nvSpPr>
        <p:spPr bwMode="auto">
          <a:xfrm>
            <a:off x="457200" y="2387600"/>
            <a:ext cx="8077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楷体_GB2312" panose="02010609030101010101" pitchFamily="49" charset="-122"/>
                <a:ea typeface="楷体_GB2312" panose="02010609030101010101" pitchFamily="49" charset="-122"/>
              </a:rPr>
              <a:t>    1958</a:t>
            </a:r>
            <a:r>
              <a:rPr lang="zh-CN" altLang="en-US" sz="2400" b="1">
                <a:latin typeface="楷体_GB2312" panose="02010609030101010101" pitchFamily="49" charset="-122"/>
                <a:ea typeface="楷体_GB2312" panose="02010609030101010101" pitchFamily="49" charset="-122"/>
              </a:rPr>
              <a:t>年，</a:t>
            </a:r>
            <a:r>
              <a:rPr lang="en-US" altLang="zh-CN" sz="2400" b="1">
                <a:latin typeface="楷体_GB2312" panose="02010609030101010101" pitchFamily="49" charset="-122"/>
                <a:ea typeface="楷体_GB2312" panose="02010609030101010101" pitchFamily="49" charset="-122"/>
              </a:rPr>
              <a:t>Ingram</a:t>
            </a:r>
            <a:r>
              <a:rPr lang="zh-CN" altLang="en-US" sz="2400" b="1">
                <a:latin typeface="楷体_GB2312" panose="02010609030101010101" pitchFamily="49" charset="-122"/>
                <a:ea typeface="楷体_GB2312" panose="02010609030101010101" pitchFamily="49" charset="-122"/>
              </a:rPr>
              <a:t>证明正常的血红蛋白与镰状细胞溶血症病人的血红蛋白之间，在其亚基的肽链上仅有一个氨基酸残基的差别。    </a:t>
            </a:r>
          </a:p>
        </p:txBody>
      </p:sp>
      <p:sp>
        <p:nvSpPr>
          <p:cNvPr id="575493" name="Rectangle 5">
            <a:extLst>
              <a:ext uri="{FF2B5EF4-FFF2-40B4-BE49-F238E27FC236}">
                <a16:creationId xmlns:a16="http://schemas.microsoft.com/office/drawing/2014/main" id="{4E4E7620-ABBB-7C62-7E31-B5F984A0ECC0}"/>
              </a:ext>
            </a:extLst>
          </p:cNvPr>
          <p:cNvSpPr>
            <a:spLocks noChangeArrowheads="1"/>
          </p:cNvSpPr>
          <p:nvPr/>
        </p:nvSpPr>
        <p:spPr bwMode="auto">
          <a:xfrm>
            <a:off x="468313" y="3573463"/>
            <a:ext cx="8077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楷体_GB2312" panose="02010609030101010101" pitchFamily="49" charset="-122"/>
                <a:ea typeface="楷体_GB2312" panose="02010609030101010101" pitchFamily="49" charset="-122"/>
              </a:rPr>
              <a:t>    1969</a:t>
            </a:r>
            <a:r>
              <a:rPr lang="zh-CN" altLang="en-US" sz="2400" b="1">
                <a:latin typeface="楷体_GB2312" panose="02010609030101010101" pitchFamily="49" charset="-122"/>
                <a:ea typeface="楷体_GB2312" panose="02010609030101010101" pitchFamily="49" charset="-122"/>
              </a:rPr>
              <a:t>年，</a:t>
            </a:r>
            <a:r>
              <a:rPr lang="en-US" altLang="zh-CN" sz="2400" b="1">
                <a:latin typeface="楷体_GB2312" panose="02010609030101010101" pitchFamily="49" charset="-122"/>
                <a:ea typeface="楷体_GB2312" panose="02010609030101010101" pitchFamily="49" charset="-122"/>
              </a:rPr>
              <a:t>Weber</a:t>
            </a:r>
            <a:r>
              <a:rPr lang="zh-CN" altLang="en-US" sz="2400" b="1">
                <a:latin typeface="楷体_GB2312" panose="02010609030101010101" pitchFamily="49" charset="-122"/>
                <a:ea typeface="楷体_GB2312" panose="02010609030101010101" pitchFamily="49" charset="-122"/>
              </a:rPr>
              <a:t>开始应用 </a:t>
            </a:r>
            <a:r>
              <a:rPr lang="en-US" altLang="zh-CN" sz="2400" b="1">
                <a:latin typeface="楷体_GB2312" panose="02010609030101010101" pitchFamily="49" charset="-122"/>
                <a:ea typeface="楷体_GB2312" panose="02010609030101010101" pitchFamily="49" charset="-122"/>
              </a:rPr>
              <a:t>SDS-</a:t>
            </a:r>
            <a:r>
              <a:rPr lang="zh-CN" altLang="en-US" sz="2400" b="1">
                <a:latin typeface="楷体_GB2312" panose="02010609030101010101" pitchFamily="49" charset="-122"/>
                <a:ea typeface="楷体_GB2312" panose="02010609030101010101" pitchFamily="49" charset="-122"/>
              </a:rPr>
              <a:t>聚丙烯酰胺凝胶电泳测定蛋白质分子量；</a:t>
            </a:r>
            <a:r>
              <a:rPr lang="en-US" altLang="zh-CN" sz="2400" b="1">
                <a:latin typeface="楷体_GB2312" panose="02010609030101010101" pitchFamily="49" charset="-122"/>
                <a:ea typeface="楷体_GB2312" panose="02010609030101010101" pitchFamily="49" charset="-122"/>
              </a:rPr>
              <a:t>20</a:t>
            </a:r>
            <a:r>
              <a:rPr lang="zh-CN" altLang="en-US" sz="2400" b="1">
                <a:latin typeface="楷体_GB2312" panose="02010609030101010101" pitchFamily="49" charset="-122"/>
                <a:ea typeface="楷体_GB2312" panose="02010609030101010101" pitchFamily="49" charset="-122"/>
              </a:rPr>
              <a:t>世纪</a:t>
            </a:r>
            <a:r>
              <a:rPr lang="en-US" altLang="zh-CN" sz="2400" b="1">
                <a:latin typeface="楷体_GB2312" panose="02010609030101010101" pitchFamily="49" charset="-122"/>
                <a:ea typeface="楷体_GB2312" panose="02010609030101010101" pitchFamily="49" charset="-122"/>
              </a:rPr>
              <a:t>60</a:t>
            </a:r>
            <a:r>
              <a:rPr lang="zh-CN" altLang="en-US" sz="2400" b="1">
                <a:latin typeface="楷体_GB2312" panose="02010609030101010101" pitchFamily="49" charset="-122"/>
                <a:ea typeface="楷体_GB2312" panose="02010609030101010101" pitchFamily="49" charset="-122"/>
              </a:rPr>
              <a:t>年代先后分析了血红蛋白、核糖核酸酶</a:t>
            </a:r>
            <a:r>
              <a:rPr lang="en-US" altLang="zh-CN" sz="2400" b="1">
                <a:latin typeface="楷体_GB2312" panose="02010609030101010101" pitchFamily="49" charset="-122"/>
                <a:ea typeface="楷体_GB2312" panose="02010609030101010101" pitchFamily="49" charset="-122"/>
              </a:rPr>
              <a:t>A</a:t>
            </a:r>
            <a:r>
              <a:rPr lang="zh-CN" altLang="en-US" sz="2400" b="1">
                <a:latin typeface="楷体_GB2312" panose="02010609030101010101" pitchFamily="49" charset="-122"/>
                <a:ea typeface="楷体_GB2312" panose="02010609030101010101" pitchFamily="49" charset="-122"/>
              </a:rPr>
              <a:t>等一批蛋白质的一级结构。</a:t>
            </a:r>
          </a:p>
          <a:p>
            <a:pPr eaLnBrk="1" hangingPunct="1">
              <a:spcBef>
                <a:spcPct val="0"/>
              </a:spcBef>
              <a:buClrTx/>
              <a:buSzTx/>
              <a:buFontTx/>
              <a:buNone/>
            </a:pPr>
            <a:r>
              <a:rPr lang="zh-CN" altLang="en-US" sz="2400" b="1">
                <a:latin typeface="楷体_GB2312" panose="02010609030101010101" pitchFamily="49" charset="-122"/>
                <a:ea typeface="楷体_GB2312" panose="02010609030101010101" pitchFamily="49" charset="-122"/>
              </a:rPr>
              <a:t>    </a:t>
            </a:r>
          </a:p>
        </p:txBody>
      </p:sp>
      <p:sp>
        <p:nvSpPr>
          <p:cNvPr id="575494" name="Rectangle 6">
            <a:extLst>
              <a:ext uri="{FF2B5EF4-FFF2-40B4-BE49-F238E27FC236}">
                <a16:creationId xmlns:a16="http://schemas.microsoft.com/office/drawing/2014/main" id="{B26B4A4F-30B7-C13F-DC06-FFBF2470256B}"/>
              </a:ext>
            </a:extLst>
          </p:cNvPr>
          <p:cNvSpPr>
            <a:spLocks noChangeArrowheads="1"/>
          </p:cNvSpPr>
          <p:nvPr/>
        </p:nvSpPr>
        <p:spPr bwMode="auto">
          <a:xfrm>
            <a:off x="0" y="4797425"/>
            <a:ext cx="8353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楷体_GB2312" panose="02010609030101010101" pitchFamily="49" charset="-122"/>
                <a:ea typeface="楷体_GB2312" panose="02010609030101010101" pitchFamily="49" charset="-122"/>
              </a:rPr>
              <a:t>      </a:t>
            </a:r>
            <a:r>
              <a:rPr lang="zh-CN" altLang="en-US" sz="2400" b="1">
                <a:latin typeface="楷体_GB2312" panose="02010609030101010101" pitchFamily="49" charset="-122"/>
                <a:ea typeface="楷体_GB2312" panose="02010609030101010101" pitchFamily="49" charset="-122"/>
              </a:rPr>
              <a:t>中国科学家在</a:t>
            </a:r>
            <a:r>
              <a:rPr lang="en-US" altLang="zh-CN" sz="2400" b="1">
                <a:latin typeface="楷体_GB2312" panose="02010609030101010101" pitchFamily="49" charset="-122"/>
                <a:ea typeface="楷体_GB2312" panose="02010609030101010101" pitchFamily="49" charset="-122"/>
              </a:rPr>
              <a:t>1965</a:t>
            </a:r>
            <a:r>
              <a:rPr lang="zh-CN" altLang="en-US" sz="2400" b="1">
                <a:latin typeface="楷体_GB2312" panose="02010609030101010101" pitchFamily="49" charset="-122"/>
                <a:ea typeface="楷体_GB2312" panose="02010609030101010101" pitchFamily="49" charset="-122"/>
              </a:rPr>
              <a:t>年人工合成了牛胰岛素； </a:t>
            </a:r>
            <a:r>
              <a:rPr lang="en-US" altLang="zh-CN" sz="2400" b="1">
                <a:latin typeface="楷体_GB2312" panose="02010609030101010101" pitchFamily="49" charset="-122"/>
                <a:ea typeface="楷体_GB2312" panose="02010609030101010101" pitchFamily="49" charset="-122"/>
              </a:rPr>
              <a:t>1973</a:t>
            </a:r>
            <a:r>
              <a:rPr lang="zh-CN" altLang="en-US" sz="2400" b="1">
                <a:latin typeface="楷体_GB2312" panose="02010609030101010101" pitchFamily="49" charset="-122"/>
                <a:ea typeface="楷体_GB2312" panose="02010609030101010101" pitchFamily="49" charset="-122"/>
              </a:rPr>
              <a:t>年又用</a:t>
            </a:r>
            <a:r>
              <a:rPr lang="en-US" altLang="zh-CN" sz="2400" b="1">
                <a:latin typeface="楷体_GB2312" panose="02010609030101010101" pitchFamily="49" charset="-122"/>
                <a:ea typeface="楷体_GB2312" panose="02010609030101010101" pitchFamily="49" charset="-122"/>
              </a:rPr>
              <a:t>1.8A X</a:t>
            </a:r>
            <a:r>
              <a:rPr lang="zh-CN" altLang="en-US" sz="2400" b="1">
                <a:latin typeface="楷体_GB2312" panose="02010609030101010101" pitchFamily="49" charset="-122"/>
                <a:ea typeface="楷体_GB2312" panose="02010609030101010101" pitchFamily="49" charset="-122"/>
              </a:rPr>
              <a:t>射线衍射分析法测定了牛胰岛素的空间结构。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75491"/>
                                        </p:tgtEl>
                                        <p:attrNameLst>
                                          <p:attrName>style.visibility</p:attrName>
                                        </p:attrNameLst>
                                      </p:cBhvr>
                                      <p:to>
                                        <p:strVal val="visible"/>
                                      </p:to>
                                    </p:set>
                                    <p:anim calcmode="lin" valueType="num">
                                      <p:cBhvr additive="base">
                                        <p:cTn id="7" dur="500" fill="hold"/>
                                        <p:tgtEl>
                                          <p:spTgt spid="575491"/>
                                        </p:tgtEl>
                                        <p:attrNameLst>
                                          <p:attrName>ppt_x</p:attrName>
                                        </p:attrNameLst>
                                      </p:cBhvr>
                                      <p:tavLst>
                                        <p:tav tm="0">
                                          <p:val>
                                            <p:strVal val="0-#ppt_w/2"/>
                                          </p:val>
                                        </p:tav>
                                        <p:tav tm="100000">
                                          <p:val>
                                            <p:strVal val="#ppt_x"/>
                                          </p:val>
                                        </p:tav>
                                      </p:tavLst>
                                    </p:anim>
                                    <p:anim calcmode="lin" valueType="num">
                                      <p:cBhvr additive="base">
                                        <p:cTn id="8" dur="500" fill="hold"/>
                                        <p:tgtEl>
                                          <p:spTgt spid="57549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75492"/>
                                        </p:tgtEl>
                                        <p:attrNameLst>
                                          <p:attrName>style.visibility</p:attrName>
                                        </p:attrNameLst>
                                      </p:cBhvr>
                                      <p:to>
                                        <p:strVal val="visible"/>
                                      </p:to>
                                    </p:set>
                                    <p:anim calcmode="lin" valueType="num">
                                      <p:cBhvr additive="base">
                                        <p:cTn id="13" dur="500" fill="hold"/>
                                        <p:tgtEl>
                                          <p:spTgt spid="575492"/>
                                        </p:tgtEl>
                                        <p:attrNameLst>
                                          <p:attrName>ppt_x</p:attrName>
                                        </p:attrNameLst>
                                      </p:cBhvr>
                                      <p:tavLst>
                                        <p:tav tm="0">
                                          <p:val>
                                            <p:strVal val="0-#ppt_w/2"/>
                                          </p:val>
                                        </p:tav>
                                        <p:tav tm="100000">
                                          <p:val>
                                            <p:strVal val="#ppt_x"/>
                                          </p:val>
                                        </p:tav>
                                      </p:tavLst>
                                    </p:anim>
                                    <p:anim calcmode="lin" valueType="num">
                                      <p:cBhvr additive="base">
                                        <p:cTn id="14" dur="500" fill="hold"/>
                                        <p:tgtEl>
                                          <p:spTgt spid="57549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75493"/>
                                        </p:tgtEl>
                                        <p:attrNameLst>
                                          <p:attrName>style.visibility</p:attrName>
                                        </p:attrNameLst>
                                      </p:cBhvr>
                                      <p:to>
                                        <p:strVal val="visible"/>
                                      </p:to>
                                    </p:set>
                                    <p:anim calcmode="lin" valueType="num">
                                      <p:cBhvr additive="base">
                                        <p:cTn id="19" dur="500" fill="hold"/>
                                        <p:tgtEl>
                                          <p:spTgt spid="575493"/>
                                        </p:tgtEl>
                                        <p:attrNameLst>
                                          <p:attrName>ppt_x</p:attrName>
                                        </p:attrNameLst>
                                      </p:cBhvr>
                                      <p:tavLst>
                                        <p:tav tm="0">
                                          <p:val>
                                            <p:strVal val="0-#ppt_w/2"/>
                                          </p:val>
                                        </p:tav>
                                        <p:tav tm="100000">
                                          <p:val>
                                            <p:strVal val="#ppt_x"/>
                                          </p:val>
                                        </p:tav>
                                      </p:tavLst>
                                    </p:anim>
                                    <p:anim calcmode="lin" valueType="num">
                                      <p:cBhvr additive="base">
                                        <p:cTn id="20" dur="500" fill="hold"/>
                                        <p:tgtEl>
                                          <p:spTgt spid="5754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75494"/>
                                        </p:tgtEl>
                                        <p:attrNameLst>
                                          <p:attrName>style.visibility</p:attrName>
                                        </p:attrNameLst>
                                      </p:cBhvr>
                                      <p:to>
                                        <p:strVal val="visible"/>
                                      </p:to>
                                    </p:set>
                                    <p:animEffect transition="in" filter="blinds(horizontal)">
                                      <p:cBhvr>
                                        <p:cTn id="25" dur="500"/>
                                        <p:tgtEl>
                                          <p:spTgt spid="575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autoUpdateAnimBg="0"/>
      <p:bldP spid="575492" grpId="0" autoUpdateAnimBg="0"/>
      <p:bldP spid="575493" grpId="0" autoUpdateAnimBg="0"/>
      <p:bldP spid="57549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日期占位符 1">
            <a:extLst>
              <a:ext uri="{FF2B5EF4-FFF2-40B4-BE49-F238E27FC236}">
                <a16:creationId xmlns:a16="http://schemas.microsoft.com/office/drawing/2014/main" id="{7838DCB8-3EA6-C831-12AC-D9752B96D45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16C3D30-5CD7-3843-B874-824D8C17023D}" type="datetime1">
              <a:rPr lang="zh-CN" altLang="en-US" sz="1000" smtClean="0"/>
              <a:pPr>
                <a:spcBef>
                  <a:spcPct val="0"/>
                </a:spcBef>
                <a:buClrTx/>
                <a:buSzTx/>
                <a:buFontTx/>
                <a:buNone/>
              </a:pPr>
              <a:t>2023/8/31</a:t>
            </a:fld>
            <a:endParaRPr lang="en-US" altLang="zh-CN" sz="1000"/>
          </a:p>
        </p:txBody>
      </p:sp>
      <p:sp>
        <p:nvSpPr>
          <p:cNvPr id="94211" name="灯片编号占位符 3">
            <a:extLst>
              <a:ext uri="{FF2B5EF4-FFF2-40B4-BE49-F238E27FC236}">
                <a16:creationId xmlns:a16="http://schemas.microsoft.com/office/drawing/2014/main" id="{EC83EC77-2993-1D0F-E163-0DCB91CDA0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A40FD42-F706-3246-A41B-8E3FDA80ED53}" type="slidenum">
              <a:rPr lang="en-US" altLang="zh-CN" sz="1000" smtClean="0"/>
              <a:pPr>
                <a:spcBef>
                  <a:spcPct val="0"/>
                </a:spcBef>
                <a:buClrTx/>
                <a:buSzTx/>
                <a:buFontTx/>
                <a:buNone/>
              </a:pPr>
              <a:t>48</a:t>
            </a:fld>
            <a:endParaRPr lang="en-US" altLang="zh-CN" sz="1000"/>
          </a:p>
        </p:txBody>
      </p:sp>
      <p:sp>
        <p:nvSpPr>
          <p:cNvPr id="309250" name="Rectangle 2">
            <a:extLst>
              <a:ext uri="{FF2B5EF4-FFF2-40B4-BE49-F238E27FC236}">
                <a16:creationId xmlns:a16="http://schemas.microsoft.com/office/drawing/2014/main" id="{DE3D390D-655C-AD62-940B-388539AD8FAE}"/>
              </a:ext>
            </a:extLst>
          </p:cNvPr>
          <p:cNvSpPr>
            <a:spLocks noChangeArrowheads="1"/>
          </p:cNvSpPr>
          <p:nvPr/>
        </p:nvSpPr>
        <p:spPr bwMode="auto">
          <a:xfrm>
            <a:off x="684213" y="1341438"/>
            <a:ext cx="8029575"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tabLst>
                <a:tab pos="6858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tabLst>
                <a:tab pos="6858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tabLst>
                <a:tab pos="6858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latin typeface="楷体_GB2312" panose="02010609030101010101" pitchFamily="49" charset="-122"/>
                <a:ea typeface="楷体_GB2312" panose="02010609030101010101" pitchFamily="49" charset="-122"/>
              </a:rPr>
              <a:t>    </a:t>
            </a:r>
            <a:r>
              <a:rPr lang="zh-CN" altLang="en-US" sz="2800" b="1">
                <a:latin typeface="楷体_GB2312" panose="02010609030101010101" pitchFamily="49" charset="-122"/>
                <a:ea typeface="楷体_GB2312" panose="02010609030101010101" pitchFamily="49" charset="-122"/>
              </a:rPr>
              <a:t>构成生物体的每一个细胞的分裂与分化及其他各种生物学功能，</a:t>
            </a:r>
            <a:r>
              <a:rPr lang="zh-CN" altLang="en-US" sz="2800" b="1">
                <a:solidFill>
                  <a:srgbClr val="003399"/>
                </a:solidFill>
                <a:latin typeface="楷体_GB2312" panose="02010609030101010101" pitchFamily="49" charset="-122"/>
                <a:ea typeface="楷体_GB2312" panose="02010609030101010101" pitchFamily="49" charset="-122"/>
              </a:rPr>
              <a:t>均依赖于外界环境所产生的各种信号</a:t>
            </a:r>
            <a:r>
              <a:rPr lang="zh-CN" altLang="en-US" sz="2800" b="1">
                <a:latin typeface="楷体_GB2312" panose="02010609030101010101" pitchFamily="49" charset="-122"/>
                <a:ea typeface="楷体_GB2312" panose="02010609030101010101" pitchFamily="49" charset="-122"/>
              </a:rPr>
              <a:t>。在这些外源信号的刺激下，细胞可以将这些信号通过第二信使转变成一系列的生物化学变化。</a:t>
            </a:r>
          </a:p>
        </p:txBody>
      </p:sp>
      <p:sp>
        <p:nvSpPr>
          <p:cNvPr id="309251" name="Rectangle 3">
            <a:extLst>
              <a:ext uri="{FF2B5EF4-FFF2-40B4-BE49-F238E27FC236}">
                <a16:creationId xmlns:a16="http://schemas.microsoft.com/office/drawing/2014/main" id="{9A3E3638-45AC-78AE-85B9-DB8A7474CC34}"/>
              </a:ext>
            </a:extLst>
          </p:cNvPr>
          <p:cNvSpPr>
            <a:spLocks noChangeArrowheads="1"/>
          </p:cNvSpPr>
          <p:nvPr/>
        </p:nvSpPr>
        <p:spPr bwMode="auto">
          <a:xfrm>
            <a:off x="755650" y="3476625"/>
            <a:ext cx="79914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tabLst>
                <a:tab pos="6858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tabLst>
                <a:tab pos="6858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tabLst>
                <a:tab pos="6858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b="1">
                <a:solidFill>
                  <a:srgbClr val="E81F1A"/>
                </a:solidFill>
                <a:ea typeface="楷体_GB2312" panose="02010609030101010101" pitchFamily="49" charset="-122"/>
              </a:rPr>
              <a:t>      </a:t>
            </a:r>
            <a:r>
              <a:rPr lang="zh-CN" altLang="en-US" b="1">
                <a:solidFill>
                  <a:srgbClr val="E81F1A"/>
                </a:solidFill>
                <a:ea typeface="楷体_GB2312" panose="02010609030101010101" pitchFamily="49" charset="-122"/>
              </a:rPr>
              <a:t>主要研究内容</a:t>
            </a:r>
            <a:r>
              <a:rPr lang="zh-CN" altLang="en-US" sz="2800" b="1">
                <a:solidFill>
                  <a:srgbClr val="E81F1A"/>
                </a:solidFill>
                <a:latin typeface="楷体_GB2312" panose="02010609030101010101" pitchFamily="49" charset="-122"/>
                <a:ea typeface="楷体_GB2312" panose="02010609030101010101" pitchFamily="49" charset="-122"/>
              </a:rPr>
              <a:t>：</a:t>
            </a:r>
          </a:p>
          <a:p>
            <a:pPr eaLnBrk="1" hangingPunct="1">
              <a:spcBef>
                <a:spcPct val="0"/>
              </a:spcBef>
              <a:buClrTx/>
              <a:buSzTx/>
              <a:buFontTx/>
              <a:buNone/>
            </a:pPr>
            <a:r>
              <a:rPr lang="zh-CN" altLang="en-US" sz="2800" b="1">
                <a:ea typeface="楷体_GB2312" panose="02010609030101010101" pitchFamily="49" charset="-122"/>
              </a:rPr>
              <a:t>       研究细胞内、细胞间信息传递的分子基础。</a:t>
            </a:r>
            <a:r>
              <a:rPr lang="zh-CN" altLang="en-US" sz="2800" b="1">
                <a:latin typeface="楷体_GB2312" panose="02010609030101010101" pitchFamily="49" charset="-122"/>
                <a:ea typeface="楷体_GB2312" panose="02010609030101010101" pitchFamily="49" charset="-122"/>
              </a:rPr>
              <a:t>阐明这些变化的分子机制，明确每一条信号转导途径及参与该途径的所有分子间的相互作用和调节方式。</a:t>
            </a:r>
          </a:p>
        </p:txBody>
      </p:sp>
      <p:sp>
        <p:nvSpPr>
          <p:cNvPr id="94214" name="Rectangle 5">
            <a:extLst>
              <a:ext uri="{FF2B5EF4-FFF2-40B4-BE49-F238E27FC236}">
                <a16:creationId xmlns:a16="http://schemas.microsoft.com/office/drawing/2014/main" id="{A985FE92-DDC4-C6BA-514B-A71DB456CFAA}"/>
              </a:ext>
            </a:extLst>
          </p:cNvPr>
          <p:cNvSpPr>
            <a:spLocks noChangeArrowheads="1"/>
          </p:cNvSpPr>
          <p:nvPr/>
        </p:nvSpPr>
        <p:spPr bwMode="auto">
          <a:xfrm>
            <a:off x="142875" y="500063"/>
            <a:ext cx="80121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tabLst>
                <a:tab pos="6858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tabLst>
                <a:tab pos="6858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tabLst>
                <a:tab pos="6858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tabLst>
                <a:tab pos="6858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b="1">
                <a:solidFill>
                  <a:srgbClr val="CC3300"/>
                </a:solidFill>
                <a:latin typeface="微软雅黑" panose="020B0503020204020204" pitchFamily="34" charset="-122"/>
                <a:ea typeface="微软雅黑" panose="020B0503020204020204" pitchFamily="34" charset="-122"/>
              </a:rPr>
              <a:t>（三） 细胞信号转导机制研究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9250"/>
                                        </p:tgtEl>
                                        <p:attrNameLst>
                                          <p:attrName>style.visibility</p:attrName>
                                        </p:attrNameLst>
                                      </p:cBhvr>
                                      <p:to>
                                        <p:strVal val="visible"/>
                                      </p:to>
                                    </p:set>
                                    <p:anim calcmode="lin" valueType="num">
                                      <p:cBhvr additive="base">
                                        <p:cTn id="7" dur="500" fill="hold"/>
                                        <p:tgtEl>
                                          <p:spTgt spid="309250"/>
                                        </p:tgtEl>
                                        <p:attrNameLst>
                                          <p:attrName>ppt_x</p:attrName>
                                        </p:attrNameLst>
                                      </p:cBhvr>
                                      <p:tavLst>
                                        <p:tav tm="0">
                                          <p:val>
                                            <p:strVal val="#ppt_x"/>
                                          </p:val>
                                        </p:tav>
                                        <p:tav tm="100000">
                                          <p:val>
                                            <p:strVal val="#ppt_x"/>
                                          </p:val>
                                        </p:tav>
                                      </p:tavLst>
                                    </p:anim>
                                    <p:anim calcmode="lin" valueType="num">
                                      <p:cBhvr additive="base">
                                        <p:cTn id="8" dur="500" fill="hold"/>
                                        <p:tgtEl>
                                          <p:spTgt spid="30925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309251"/>
                                        </p:tgtEl>
                                        <p:attrNameLst>
                                          <p:attrName>style.visibility</p:attrName>
                                        </p:attrNameLst>
                                      </p:cBhvr>
                                      <p:to>
                                        <p:strVal val="visible"/>
                                      </p:to>
                                    </p:set>
                                    <p:animEffect transition="in" filter="box(in)">
                                      <p:cBhvr>
                                        <p:cTn id="13" dur="500"/>
                                        <p:tgtEl>
                                          <p:spTgt spid="309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0" grpId="0"/>
      <p:bldP spid="309251"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日期占位符 3">
            <a:extLst>
              <a:ext uri="{FF2B5EF4-FFF2-40B4-BE49-F238E27FC236}">
                <a16:creationId xmlns:a16="http://schemas.microsoft.com/office/drawing/2014/main" id="{7681815C-3440-5B12-E133-104438465A4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DCF240A-6E0D-9F43-A760-CB6BFD9DD531}" type="datetime1">
              <a:rPr lang="zh-CN" altLang="en-US" sz="1000" smtClean="0"/>
              <a:pPr>
                <a:spcBef>
                  <a:spcPct val="0"/>
                </a:spcBef>
                <a:buClrTx/>
                <a:buSzTx/>
                <a:buFontTx/>
                <a:buNone/>
              </a:pPr>
              <a:t>2023/8/31</a:t>
            </a:fld>
            <a:endParaRPr lang="en-US" altLang="zh-CN" sz="1000"/>
          </a:p>
        </p:txBody>
      </p:sp>
      <p:sp>
        <p:nvSpPr>
          <p:cNvPr id="96259" name="灯片编号占位符 5">
            <a:extLst>
              <a:ext uri="{FF2B5EF4-FFF2-40B4-BE49-F238E27FC236}">
                <a16:creationId xmlns:a16="http://schemas.microsoft.com/office/drawing/2014/main" id="{D7FEA9E1-374A-B772-33BA-668DAAD994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C8DD859-CC56-AB46-AC62-7BE851F492D7}" type="slidenum">
              <a:rPr lang="en-US" altLang="zh-CN" sz="1000" smtClean="0"/>
              <a:pPr>
                <a:spcBef>
                  <a:spcPct val="0"/>
                </a:spcBef>
                <a:buClrTx/>
                <a:buSzTx/>
                <a:buFontTx/>
                <a:buNone/>
              </a:pPr>
              <a:t>49</a:t>
            </a:fld>
            <a:endParaRPr lang="en-US" altLang="zh-CN" sz="1000"/>
          </a:p>
        </p:txBody>
      </p:sp>
      <p:sp>
        <p:nvSpPr>
          <p:cNvPr id="572419" name="Rectangle 3">
            <a:extLst>
              <a:ext uri="{FF2B5EF4-FFF2-40B4-BE49-F238E27FC236}">
                <a16:creationId xmlns:a16="http://schemas.microsoft.com/office/drawing/2014/main" id="{DDCEC07D-62B3-6BA5-F3F9-37C5056E331A}"/>
              </a:ext>
            </a:extLst>
          </p:cNvPr>
          <p:cNvSpPr>
            <a:spLocks noGrp="1" noChangeArrowheads="1"/>
          </p:cNvSpPr>
          <p:nvPr>
            <p:ph type="body" idx="1"/>
          </p:nvPr>
        </p:nvSpPr>
        <p:spPr>
          <a:xfrm>
            <a:off x="214313" y="2214563"/>
            <a:ext cx="6072187" cy="647700"/>
          </a:xfrm>
        </p:spPr>
        <p:txBody>
          <a:bodyPr/>
          <a:lstStyle/>
          <a:p>
            <a:pPr algn="just" eaLnBrk="1" hangingPunct="1">
              <a:buFont typeface="Wingdings" pitchFamily="2" charset="2"/>
              <a:buNone/>
            </a:pPr>
            <a:r>
              <a:rPr lang="en-US" altLang="zh-CN" sz="2800"/>
              <a:t>      </a:t>
            </a:r>
            <a:r>
              <a:rPr lang="en-US" altLang="zh-CN" sz="2800" b="1">
                <a:solidFill>
                  <a:srgbClr val="C00000"/>
                </a:solidFill>
                <a:ea typeface="楷体_GB2312" panose="02010609030101010101" pitchFamily="49" charset="-122"/>
              </a:rPr>
              <a:t>1965</a:t>
            </a:r>
            <a:r>
              <a:rPr lang="zh-CN" altLang="en-US" sz="2800" b="1">
                <a:solidFill>
                  <a:srgbClr val="C00000"/>
                </a:solidFill>
                <a:ea typeface="楷体_GB2312" panose="02010609030101010101" pitchFamily="49" charset="-122"/>
              </a:rPr>
              <a:t>年</a:t>
            </a:r>
            <a:r>
              <a:rPr lang="zh-CN" altLang="en-US" sz="2800" b="1">
                <a:ea typeface="楷体_GB2312" panose="02010609030101010101" pitchFamily="49" charset="-122"/>
              </a:rPr>
              <a:t>又提出第二信使学说。</a:t>
            </a:r>
            <a:r>
              <a:rPr lang="zh-CN" altLang="en-US" sz="3200" b="1">
                <a:ea typeface="楷体_GB2312" panose="02010609030101010101" pitchFamily="49" charset="-122"/>
              </a:rPr>
              <a:t>      </a:t>
            </a:r>
          </a:p>
        </p:txBody>
      </p:sp>
      <p:sp>
        <p:nvSpPr>
          <p:cNvPr id="572420" name="Rectangle 4">
            <a:extLst>
              <a:ext uri="{FF2B5EF4-FFF2-40B4-BE49-F238E27FC236}">
                <a16:creationId xmlns:a16="http://schemas.microsoft.com/office/drawing/2014/main" id="{37532994-7199-6112-18A1-FAFE60977D9B}"/>
              </a:ext>
            </a:extLst>
          </p:cNvPr>
          <p:cNvSpPr>
            <a:spLocks noChangeArrowheads="1"/>
          </p:cNvSpPr>
          <p:nvPr/>
        </p:nvSpPr>
        <p:spPr bwMode="auto">
          <a:xfrm>
            <a:off x="179388" y="2997200"/>
            <a:ext cx="84391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spcBef>
                <a:spcPct val="20000"/>
              </a:spcBef>
              <a:buClr>
                <a:schemeClr val="tx2"/>
              </a:buClr>
              <a:buSzPct val="70000"/>
              <a:buFont typeface="Wingdings" pitchFamily="2" charset="2"/>
              <a:buNone/>
            </a:pPr>
            <a:r>
              <a:rPr lang="en-US" altLang="zh-CN" sz="2600" b="1">
                <a:solidFill>
                  <a:srgbClr val="C00000"/>
                </a:solidFill>
                <a:ea typeface="楷体_GB2312" panose="02010609030101010101" pitchFamily="49" charset="-122"/>
              </a:rPr>
              <a:t>       </a:t>
            </a:r>
            <a:r>
              <a:rPr lang="en-US" altLang="zh-CN" sz="2800" b="1">
                <a:solidFill>
                  <a:srgbClr val="C00000"/>
                </a:solidFill>
                <a:ea typeface="楷体_GB2312" panose="02010609030101010101" pitchFamily="49" charset="-122"/>
              </a:rPr>
              <a:t>1977</a:t>
            </a:r>
            <a:r>
              <a:rPr lang="zh-CN" altLang="en-US" sz="2800" b="1">
                <a:solidFill>
                  <a:srgbClr val="C00000"/>
                </a:solidFill>
                <a:ea typeface="楷体_GB2312" panose="02010609030101010101" pitchFamily="49" charset="-122"/>
              </a:rPr>
              <a:t>年</a:t>
            </a:r>
            <a:r>
              <a:rPr lang="zh-CN" altLang="en-US" sz="2800" b="1">
                <a:ea typeface="楷体_GB2312" panose="02010609030101010101" pitchFamily="49" charset="-122"/>
              </a:rPr>
              <a:t>，</a:t>
            </a:r>
            <a:r>
              <a:rPr lang="en-US" altLang="zh-CN" sz="2800" b="1">
                <a:ea typeface="楷体_GB2312" panose="02010609030101010101" pitchFamily="49" charset="-122"/>
              </a:rPr>
              <a:t>Ross</a:t>
            </a:r>
            <a:r>
              <a:rPr lang="zh-CN" altLang="en-US" sz="2800" b="1">
                <a:ea typeface="楷体_GB2312" panose="02010609030101010101" pitchFamily="49" charset="-122"/>
              </a:rPr>
              <a:t>等用重组实验证实</a:t>
            </a:r>
            <a:r>
              <a:rPr lang="en-US" altLang="zh-CN" sz="2800" b="1">
                <a:ea typeface="楷体_GB2312" panose="02010609030101010101" pitchFamily="49" charset="-122"/>
              </a:rPr>
              <a:t>G</a:t>
            </a:r>
            <a:r>
              <a:rPr lang="zh-CN" altLang="en-US" sz="2800" b="1">
                <a:ea typeface="楷体_GB2312" panose="02010609030101010101" pitchFamily="49" charset="-122"/>
              </a:rPr>
              <a:t>蛋白的存在和功能，将</a:t>
            </a:r>
            <a:r>
              <a:rPr lang="en-US" altLang="zh-CN" sz="2800" b="1">
                <a:ea typeface="楷体_GB2312" panose="02010609030101010101" pitchFamily="49" charset="-122"/>
              </a:rPr>
              <a:t>G</a:t>
            </a:r>
            <a:r>
              <a:rPr lang="zh-CN" altLang="en-US" sz="2800" b="1">
                <a:ea typeface="楷体_GB2312" panose="02010609030101010101" pitchFamily="49" charset="-122"/>
              </a:rPr>
              <a:t>蛋白与腺苷环化酶的作用联系起来。</a:t>
            </a:r>
          </a:p>
        </p:txBody>
      </p:sp>
      <p:sp>
        <p:nvSpPr>
          <p:cNvPr id="572421" name="Text Box 5">
            <a:extLst>
              <a:ext uri="{FF2B5EF4-FFF2-40B4-BE49-F238E27FC236}">
                <a16:creationId xmlns:a16="http://schemas.microsoft.com/office/drawing/2014/main" id="{12026B9A-038E-B5D8-D261-720787C9FEC2}"/>
              </a:ext>
            </a:extLst>
          </p:cNvPr>
          <p:cNvSpPr txBox="1">
            <a:spLocks noChangeArrowheads="1"/>
          </p:cNvSpPr>
          <p:nvPr/>
        </p:nvSpPr>
        <p:spPr bwMode="auto">
          <a:xfrm>
            <a:off x="179388" y="3984625"/>
            <a:ext cx="8640762"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Wingdings" pitchFamily="2" charset="2"/>
              <a:buNone/>
            </a:pPr>
            <a:r>
              <a:rPr lang="en-US" altLang="zh-CN" sz="2800" b="1">
                <a:latin typeface="楷体_GB2312" panose="02010609030101010101" pitchFamily="49" charset="-122"/>
                <a:ea typeface="楷体_GB2312" panose="02010609030101010101" pitchFamily="49" charset="-122"/>
              </a:rPr>
              <a:t>      </a:t>
            </a:r>
            <a:r>
              <a:rPr lang="zh-CN" altLang="en-US" sz="2800" b="1">
                <a:latin typeface="楷体_GB2312" panose="02010609030101010101" pitchFamily="49" charset="-122"/>
                <a:ea typeface="楷体_GB2312" panose="02010609030101010101" pitchFamily="49" charset="-122"/>
              </a:rPr>
              <a:t>癌基因、抑癌基因和酪氨酸蛋白激酶的发现及其结构与功能的深入研究，使得细胞信号转导的研究有了很大的进展。</a:t>
            </a:r>
          </a:p>
        </p:txBody>
      </p:sp>
      <p:sp>
        <p:nvSpPr>
          <p:cNvPr id="96263" name="Rectangle 7">
            <a:extLst>
              <a:ext uri="{FF2B5EF4-FFF2-40B4-BE49-F238E27FC236}">
                <a16:creationId xmlns:a16="http://schemas.microsoft.com/office/drawing/2014/main" id="{B49D9D29-A795-8D78-B375-7865A0E6CEA4}"/>
              </a:ext>
            </a:extLst>
          </p:cNvPr>
          <p:cNvSpPr>
            <a:spLocks noChangeArrowheads="1"/>
          </p:cNvSpPr>
          <p:nvPr/>
        </p:nvSpPr>
        <p:spPr bwMode="auto">
          <a:xfrm>
            <a:off x="142875" y="1571625"/>
            <a:ext cx="8318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tx2"/>
              </a:buClr>
              <a:buSzPct val="70000"/>
              <a:buFont typeface="Wingdings" pitchFamily="2" charset="2"/>
              <a:buNone/>
            </a:pPr>
            <a:r>
              <a:rPr lang="en-US" altLang="zh-CN" sz="2800"/>
              <a:t>       </a:t>
            </a:r>
            <a:r>
              <a:rPr lang="en-US" altLang="zh-CN" sz="2800" b="1">
                <a:solidFill>
                  <a:srgbClr val="C00000"/>
                </a:solidFill>
                <a:ea typeface="楷体_GB2312" panose="02010609030101010101" pitchFamily="49" charset="-122"/>
              </a:rPr>
              <a:t>1957</a:t>
            </a:r>
            <a:r>
              <a:rPr lang="zh-CN" altLang="en-US" sz="2800" b="1">
                <a:solidFill>
                  <a:srgbClr val="C00000"/>
                </a:solidFill>
                <a:ea typeface="楷体_GB2312" panose="02010609030101010101" pitchFamily="49" charset="-122"/>
              </a:rPr>
              <a:t>年</a:t>
            </a:r>
            <a:r>
              <a:rPr lang="zh-CN" altLang="en-US" sz="2800" b="1">
                <a:ea typeface="楷体_GB2312" panose="02010609030101010101" pitchFamily="49" charset="-122"/>
              </a:rPr>
              <a:t>，</a:t>
            </a:r>
            <a:r>
              <a:rPr lang="en-US" altLang="zh-CN" sz="2800" b="1">
                <a:ea typeface="楷体_GB2312" panose="02010609030101010101" pitchFamily="49" charset="-122"/>
              </a:rPr>
              <a:t>Sutherland</a:t>
            </a:r>
            <a:r>
              <a:rPr lang="zh-CN" altLang="en-US" sz="2800" b="1">
                <a:ea typeface="楷体_GB2312" panose="02010609030101010101" pitchFamily="49" charset="-122"/>
              </a:rPr>
              <a:t>发现了</a:t>
            </a:r>
            <a:r>
              <a:rPr lang="en-US" altLang="zh-CN" sz="2800" b="1">
                <a:ea typeface="楷体_GB2312" panose="02010609030101010101" pitchFamily="49" charset="-122"/>
              </a:rPr>
              <a:t>cAMP</a:t>
            </a:r>
            <a:r>
              <a:rPr lang="zh-CN" altLang="en-US" sz="2800" b="1">
                <a:ea typeface="楷体_GB2312" panose="02010609030101010101" pitchFamily="49" charset="-122"/>
              </a:rPr>
              <a:t>。 </a:t>
            </a:r>
            <a:endParaRPr lang="zh-CN" altLang="en-US" sz="3200" b="1">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animEffect transition="in" filter="blinds(horizontal)">
                                      <p:cBhvr>
                                        <p:cTn id="7" dur="500"/>
                                        <p:tgtEl>
                                          <p:spTgt spid="572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72420"/>
                                        </p:tgtEl>
                                        <p:attrNameLst>
                                          <p:attrName>style.visibility</p:attrName>
                                        </p:attrNameLst>
                                      </p:cBhvr>
                                      <p:to>
                                        <p:strVal val="visible"/>
                                      </p:to>
                                    </p:set>
                                    <p:animEffect transition="in" filter="box(in)">
                                      <p:cBhvr>
                                        <p:cTn id="12" dur="500"/>
                                        <p:tgtEl>
                                          <p:spTgt spid="5724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72421"/>
                                        </p:tgtEl>
                                        <p:attrNameLst>
                                          <p:attrName>style.visibility</p:attrName>
                                        </p:attrNameLst>
                                      </p:cBhvr>
                                      <p:to>
                                        <p:strVal val="visible"/>
                                      </p:to>
                                    </p:set>
                                    <p:anim calcmode="lin" valueType="num">
                                      <p:cBhvr additive="base">
                                        <p:cTn id="17" dur="500" fill="hold"/>
                                        <p:tgtEl>
                                          <p:spTgt spid="572421"/>
                                        </p:tgtEl>
                                        <p:attrNameLst>
                                          <p:attrName>ppt_x</p:attrName>
                                        </p:attrNameLst>
                                      </p:cBhvr>
                                      <p:tavLst>
                                        <p:tav tm="0">
                                          <p:val>
                                            <p:strVal val="#ppt_x"/>
                                          </p:val>
                                        </p:tav>
                                        <p:tav tm="100000">
                                          <p:val>
                                            <p:strVal val="#ppt_x"/>
                                          </p:val>
                                        </p:tav>
                                      </p:tavLst>
                                    </p:anim>
                                    <p:anim calcmode="lin" valueType="num">
                                      <p:cBhvr additive="base">
                                        <p:cTn id="18" dur="500" fill="hold"/>
                                        <p:tgtEl>
                                          <p:spTgt spid="5724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P spid="572420" grpId="0"/>
      <p:bldP spid="5724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1">
            <a:extLst>
              <a:ext uri="{FF2B5EF4-FFF2-40B4-BE49-F238E27FC236}">
                <a16:creationId xmlns:a16="http://schemas.microsoft.com/office/drawing/2014/main" id="{0C948EB2-B9CF-E9BC-606E-55FEFB9A76F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464ECE1-2398-A94E-90CD-5A325584B902}" type="datetime1">
              <a:rPr lang="zh-CN" altLang="en-US" sz="1000" smtClean="0"/>
              <a:pPr>
                <a:spcBef>
                  <a:spcPct val="0"/>
                </a:spcBef>
                <a:buClrTx/>
                <a:buSzTx/>
                <a:buFontTx/>
                <a:buNone/>
              </a:pPr>
              <a:t>2023/8/31</a:t>
            </a:fld>
            <a:endParaRPr lang="en-US" altLang="zh-CN" sz="1000"/>
          </a:p>
        </p:txBody>
      </p:sp>
      <p:sp>
        <p:nvSpPr>
          <p:cNvPr id="12291" name="灯片编号占位符 3">
            <a:extLst>
              <a:ext uri="{FF2B5EF4-FFF2-40B4-BE49-F238E27FC236}">
                <a16:creationId xmlns:a16="http://schemas.microsoft.com/office/drawing/2014/main" id="{6A83EEE7-3508-89D6-595C-F8555BDBB1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EC15FD5-F53E-C744-8FF0-164B4716E381}" type="slidenum">
              <a:rPr lang="en-US" altLang="zh-CN" sz="1000" smtClean="0"/>
              <a:pPr>
                <a:spcBef>
                  <a:spcPct val="0"/>
                </a:spcBef>
                <a:buClrTx/>
                <a:buSzTx/>
                <a:buFontTx/>
                <a:buNone/>
              </a:pPr>
              <a:t>5</a:t>
            </a:fld>
            <a:endParaRPr lang="en-US" altLang="zh-CN" sz="1000"/>
          </a:p>
        </p:txBody>
      </p:sp>
      <p:sp>
        <p:nvSpPr>
          <p:cNvPr id="12292" name="Rectangle 4">
            <a:hlinkClick r:id="rId3" action="ppaction://hlinksldjump"/>
            <a:extLst>
              <a:ext uri="{FF2B5EF4-FFF2-40B4-BE49-F238E27FC236}">
                <a16:creationId xmlns:a16="http://schemas.microsoft.com/office/drawing/2014/main" id="{1B7E38B2-1356-619D-AB6A-F3B1033F996E}"/>
              </a:ext>
            </a:extLst>
          </p:cNvPr>
          <p:cNvSpPr>
            <a:spLocks noChangeArrowheads="1"/>
          </p:cNvSpPr>
          <p:nvPr/>
        </p:nvSpPr>
        <p:spPr bwMode="auto">
          <a:xfrm>
            <a:off x="1597025" y="2781300"/>
            <a:ext cx="5616575" cy="649288"/>
          </a:xfrm>
          <a:prstGeom prst="rect">
            <a:avLst/>
          </a:prstGeom>
          <a:solidFill>
            <a:schemeClr val="bg1"/>
          </a:solidFill>
          <a:ln w="28575">
            <a:solidFill>
              <a:schemeClr val="bg1">
                <a:alpha val="96077"/>
              </a:schemeClr>
            </a:solidFill>
            <a:miter lim="800000"/>
            <a:headEnd/>
            <a:tailEnd/>
          </a:ln>
        </p:spPr>
        <p:txBody>
          <a:bodyPr anchor="b"/>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600" b="1">
                <a:solidFill>
                  <a:srgbClr val="0000FF"/>
                </a:solidFill>
                <a:latin typeface="黑体" panose="02010609060101010101" pitchFamily="49" charset="-122"/>
                <a:ea typeface="黑体" panose="02010609060101010101" pitchFamily="49" charset="-122"/>
              </a:rPr>
              <a:t>2.</a:t>
            </a:r>
            <a:r>
              <a:rPr lang="zh-CN" altLang="en-US" sz="3600" b="1">
                <a:solidFill>
                  <a:srgbClr val="0000FF"/>
                </a:solidFill>
                <a:latin typeface="黑体" panose="02010609060101010101" pitchFamily="49" charset="-122"/>
                <a:ea typeface="黑体" panose="02010609060101010101" pitchFamily="49" charset="-122"/>
              </a:rPr>
              <a:t>分子生物学的研究内容</a:t>
            </a:r>
          </a:p>
        </p:txBody>
      </p:sp>
      <p:sp>
        <p:nvSpPr>
          <p:cNvPr id="12293" name="Rectangle 5">
            <a:hlinkClick r:id="rId4" action="ppaction://hlinksldjump"/>
            <a:extLst>
              <a:ext uri="{FF2B5EF4-FFF2-40B4-BE49-F238E27FC236}">
                <a16:creationId xmlns:a16="http://schemas.microsoft.com/office/drawing/2014/main" id="{A291DDF1-4534-3BDE-144E-20A735193AE7}"/>
              </a:ext>
            </a:extLst>
          </p:cNvPr>
          <p:cNvSpPr>
            <a:spLocks noChangeArrowheads="1"/>
          </p:cNvSpPr>
          <p:nvPr/>
        </p:nvSpPr>
        <p:spPr bwMode="auto">
          <a:xfrm>
            <a:off x="1597025" y="1989138"/>
            <a:ext cx="5616575" cy="622300"/>
          </a:xfrm>
          <a:prstGeom prst="rect">
            <a:avLst/>
          </a:prstGeom>
          <a:solidFill>
            <a:schemeClr val="bg1"/>
          </a:solidFill>
          <a:ln w="38100">
            <a:solidFill>
              <a:schemeClr val="bg1"/>
            </a:solidFill>
            <a:miter lim="800000"/>
            <a:headEnd/>
            <a:tailEnd/>
          </a:ln>
        </p:spPr>
        <p:txBody>
          <a:bodyPr anchor="b"/>
          <a:lstStyle>
            <a:lvl1pPr marL="1117600" indent="-11176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600" b="1">
                <a:solidFill>
                  <a:srgbClr val="0000FF"/>
                </a:solidFill>
                <a:latin typeface="黑体" panose="02010609060101010101" pitchFamily="49" charset="-122"/>
                <a:ea typeface="黑体" panose="02010609060101010101" pitchFamily="49" charset="-122"/>
              </a:rPr>
              <a:t>1.</a:t>
            </a:r>
            <a:r>
              <a:rPr lang="zh-CN" altLang="en-US" sz="3600" b="1">
                <a:solidFill>
                  <a:srgbClr val="0000FF"/>
                </a:solidFill>
                <a:latin typeface="黑体" panose="02010609060101010101" pitchFamily="49" charset="-122"/>
                <a:ea typeface="黑体" panose="02010609060101010101" pitchFamily="49" charset="-122"/>
              </a:rPr>
              <a:t>分子生物学的定义   </a:t>
            </a:r>
          </a:p>
        </p:txBody>
      </p:sp>
      <p:sp>
        <p:nvSpPr>
          <p:cNvPr id="12294" name="Rectangle 6">
            <a:hlinkClick r:id="rId5" action="ppaction://hlinksldjump"/>
            <a:extLst>
              <a:ext uri="{FF2B5EF4-FFF2-40B4-BE49-F238E27FC236}">
                <a16:creationId xmlns:a16="http://schemas.microsoft.com/office/drawing/2014/main" id="{9C815A59-B17B-A8C6-DBF5-DBFD4729BCAE}"/>
              </a:ext>
            </a:extLst>
          </p:cNvPr>
          <p:cNvSpPr>
            <a:spLocks noChangeArrowheads="1"/>
          </p:cNvSpPr>
          <p:nvPr/>
        </p:nvSpPr>
        <p:spPr bwMode="auto">
          <a:xfrm>
            <a:off x="1597025" y="3644900"/>
            <a:ext cx="5472113" cy="647700"/>
          </a:xfrm>
          <a:prstGeom prst="rect">
            <a:avLst/>
          </a:prstGeom>
          <a:solidFill>
            <a:schemeClr val="bg1"/>
          </a:solidFill>
          <a:ln w="28575">
            <a:solidFill>
              <a:schemeClr val="bg1"/>
            </a:solidFill>
            <a:miter lim="800000"/>
            <a:headEnd/>
            <a:tailEnd/>
          </a:ln>
        </p:spPr>
        <p:txBody>
          <a:bodyPr anchor="b"/>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600" b="1">
                <a:solidFill>
                  <a:srgbClr val="0000FF"/>
                </a:solidFill>
                <a:latin typeface="黑体" panose="02010609060101010101" pitchFamily="49" charset="-122"/>
                <a:ea typeface="黑体" panose="02010609060101010101" pitchFamily="49" charset="-122"/>
              </a:rPr>
              <a:t>3.</a:t>
            </a:r>
            <a:r>
              <a:rPr lang="zh-CN" altLang="en-US" sz="3600" b="1">
                <a:solidFill>
                  <a:srgbClr val="0000FF"/>
                </a:solidFill>
                <a:latin typeface="黑体" panose="02010609060101010101" pitchFamily="49" charset="-122"/>
                <a:ea typeface="黑体" panose="02010609060101010101" pitchFamily="49" charset="-122"/>
              </a:rPr>
              <a:t>分子生物学与生物技术</a:t>
            </a:r>
          </a:p>
        </p:txBody>
      </p:sp>
      <p:sp>
        <p:nvSpPr>
          <p:cNvPr id="12295" name="Rectangle 7">
            <a:hlinkClick r:id="rId6" action="ppaction://hlinksldjump"/>
            <a:extLst>
              <a:ext uri="{FF2B5EF4-FFF2-40B4-BE49-F238E27FC236}">
                <a16:creationId xmlns:a16="http://schemas.microsoft.com/office/drawing/2014/main" id="{EFB3BC89-B0B7-40FC-F443-C2E94B5A9173}"/>
              </a:ext>
            </a:extLst>
          </p:cNvPr>
          <p:cNvSpPr>
            <a:spLocks noChangeArrowheads="1"/>
          </p:cNvSpPr>
          <p:nvPr/>
        </p:nvSpPr>
        <p:spPr bwMode="auto">
          <a:xfrm>
            <a:off x="1597025" y="4508500"/>
            <a:ext cx="5761038" cy="722313"/>
          </a:xfrm>
          <a:prstGeom prst="rect">
            <a:avLst/>
          </a:prstGeom>
          <a:solidFill>
            <a:schemeClr val="bg1"/>
          </a:solidFill>
          <a:ln w="28575">
            <a:solidFill>
              <a:schemeClr val="bg1"/>
            </a:solidFill>
            <a:miter lim="800000"/>
            <a:headEnd/>
            <a:tailEnd/>
          </a:ln>
        </p:spPr>
        <p:txBody>
          <a:bodyPr anchor="b"/>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600" b="1">
                <a:solidFill>
                  <a:srgbClr val="0000FF"/>
                </a:solidFill>
                <a:latin typeface="黑体" panose="02010609060101010101" pitchFamily="49" charset="-122"/>
                <a:ea typeface="黑体" panose="02010609060101010101" pitchFamily="49" charset="-122"/>
              </a:rPr>
              <a:t>4.</a:t>
            </a:r>
            <a:r>
              <a:rPr lang="zh-CN" altLang="en-US" sz="3600" b="1">
                <a:solidFill>
                  <a:srgbClr val="0000FF"/>
                </a:solidFill>
                <a:latin typeface="黑体" panose="02010609060101010101" pitchFamily="49" charset="-122"/>
                <a:ea typeface="黑体" panose="02010609060101010101" pitchFamily="49" charset="-122"/>
              </a:rPr>
              <a:t>分子生物学与医药学</a:t>
            </a:r>
          </a:p>
        </p:txBody>
      </p:sp>
      <p:sp>
        <p:nvSpPr>
          <p:cNvPr id="12296" name="Text Box 8">
            <a:extLst>
              <a:ext uri="{FF2B5EF4-FFF2-40B4-BE49-F238E27FC236}">
                <a16:creationId xmlns:a16="http://schemas.microsoft.com/office/drawing/2014/main" id="{FF302568-96B4-799D-7017-D4DEC8588DEB}"/>
              </a:ext>
            </a:extLst>
          </p:cNvPr>
          <p:cNvSpPr txBox="1">
            <a:spLocks noChangeArrowheads="1"/>
          </p:cNvSpPr>
          <p:nvPr/>
        </p:nvSpPr>
        <p:spPr bwMode="auto">
          <a:xfrm>
            <a:off x="1403350" y="692150"/>
            <a:ext cx="34559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zh-CN" altLang="en-US" sz="5400" b="1">
                <a:solidFill>
                  <a:srgbClr val="FF0000"/>
                </a:solidFill>
                <a:ea typeface="隶书" pitchFamily="49" charset="-122"/>
              </a:rPr>
              <a:t>内容概要</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日期占位符 1">
            <a:extLst>
              <a:ext uri="{FF2B5EF4-FFF2-40B4-BE49-F238E27FC236}">
                <a16:creationId xmlns:a16="http://schemas.microsoft.com/office/drawing/2014/main" id="{E5A1C3A8-B7A1-966F-649B-206986DC771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B68C2BC-D71C-F949-8DD2-5B4F11A80D74}" type="datetime1">
              <a:rPr lang="zh-CN" altLang="en-US" sz="1000" smtClean="0"/>
              <a:pPr>
                <a:spcBef>
                  <a:spcPct val="0"/>
                </a:spcBef>
                <a:buClrTx/>
                <a:buSzTx/>
                <a:buFontTx/>
                <a:buNone/>
              </a:pPr>
              <a:t>2023/8/31</a:t>
            </a:fld>
            <a:endParaRPr lang="en-US" altLang="zh-CN" sz="1000"/>
          </a:p>
        </p:txBody>
      </p:sp>
      <p:sp>
        <p:nvSpPr>
          <p:cNvPr id="98307" name="灯片编号占位符 3">
            <a:extLst>
              <a:ext uri="{FF2B5EF4-FFF2-40B4-BE49-F238E27FC236}">
                <a16:creationId xmlns:a16="http://schemas.microsoft.com/office/drawing/2014/main" id="{11ED57DF-D4BE-70C8-D31C-4609728610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F03CBC8-7DFB-974D-AD8B-ED72ED265EC8}" type="slidenum">
              <a:rPr lang="en-US" altLang="zh-CN" sz="1000" smtClean="0"/>
              <a:pPr>
                <a:spcBef>
                  <a:spcPct val="0"/>
                </a:spcBef>
                <a:buClrTx/>
                <a:buSzTx/>
                <a:buFontTx/>
                <a:buNone/>
              </a:pPr>
              <a:t>50</a:t>
            </a:fld>
            <a:endParaRPr lang="en-US" altLang="zh-CN" sz="1000"/>
          </a:p>
        </p:txBody>
      </p:sp>
      <p:pic>
        <p:nvPicPr>
          <p:cNvPr id="98308" name="Picture 2" descr="back">
            <a:hlinkClick r:id="rId2" action="ppaction://hlinksldjump"/>
            <a:extLst>
              <a:ext uri="{FF2B5EF4-FFF2-40B4-BE49-F238E27FC236}">
                <a16:creationId xmlns:a16="http://schemas.microsoft.com/office/drawing/2014/main" id="{CD89AD46-3661-4803-73A1-5DC0A9067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6343650"/>
            <a:ext cx="14478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3" descr="gsPathway">
            <a:extLst>
              <a:ext uri="{FF2B5EF4-FFF2-40B4-BE49-F238E27FC236}">
                <a16:creationId xmlns:a16="http://schemas.microsoft.com/office/drawing/2014/main" id="{C5E06615-B55B-D727-F0FC-31BDD2C48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620713"/>
            <a:ext cx="4733925"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日期占位符 3">
            <a:extLst>
              <a:ext uri="{FF2B5EF4-FFF2-40B4-BE49-F238E27FC236}">
                <a16:creationId xmlns:a16="http://schemas.microsoft.com/office/drawing/2014/main" id="{A557D05E-57D9-5878-9D06-D3C55B3E327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1681905-7D19-7344-B391-DE2C687449E6}" type="datetime1">
              <a:rPr lang="zh-CN" altLang="en-US" sz="1000" smtClean="0"/>
              <a:pPr>
                <a:spcBef>
                  <a:spcPct val="0"/>
                </a:spcBef>
                <a:buClrTx/>
                <a:buSzTx/>
                <a:buFontTx/>
                <a:buNone/>
              </a:pPr>
              <a:t>2023/8/31</a:t>
            </a:fld>
            <a:endParaRPr lang="en-US" altLang="zh-CN" sz="1000"/>
          </a:p>
        </p:txBody>
      </p:sp>
      <p:sp>
        <p:nvSpPr>
          <p:cNvPr id="99331" name="灯片编号占位符 5">
            <a:extLst>
              <a:ext uri="{FF2B5EF4-FFF2-40B4-BE49-F238E27FC236}">
                <a16:creationId xmlns:a16="http://schemas.microsoft.com/office/drawing/2014/main" id="{F7342122-369A-EBED-7FBC-7B0E31C0D5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C166760-1A97-FD4E-84AF-5A6F8C186CA8}" type="slidenum">
              <a:rPr lang="en-US" altLang="zh-CN" sz="1000" smtClean="0"/>
              <a:pPr>
                <a:spcBef>
                  <a:spcPct val="0"/>
                </a:spcBef>
                <a:buClrTx/>
                <a:buSzTx/>
                <a:buFontTx/>
                <a:buNone/>
              </a:pPr>
              <a:t>51</a:t>
            </a:fld>
            <a:endParaRPr lang="en-US" altLang="zh-CN" sz="1000"/>
          </a:p>
        </p:txBody>
      </p:sp>
      <p:sp>
        <p:nvSpPr>
          <p:cNvPr id="99332" name="Rectangle 2">
            <a:extLst>
              <a:ext uri="{FF2B5EF4-FFF2-40B4-BE49-F238E27FC236}">
                <a16:creationId xmlns:a16="http://schemas.microsoft.com/office/drawing/2014/main" id="{0F3599AC-F799-95C1-5633-EAEFD2842692}"/>
              </a:ext>
            </a:extLst>
          </p:cNvPr>
          <p:cNvSpPr>
            <a:spLocks noGrp="1" noChangeArrowheads="1"/>
          </p:cNvSpPr>
          <p:nvPr>
            <p:ph type="title"/>
          </p:nvPr>
        </p:nvSpPr>
        <p:spPr>
          <a:xfrm>
            <a:off x="785813" y="2928938"/>
            <a:ext cx="7170737" cy="787400"/>
          </a:xfrm>
          <a:solidFill>
            <a:schemeClr val="accent1"/>
          </a:solidFill>
          <a:ln w="28575">
            <a:solidFill>
              <a:srgbClr val="7E9CE8"/>
            </a:solidFill>
            <a:miter lim="800000"/>
            <a:headEnd/>
            <a:tailEnd/>
          </a:ln>
        </p:spPr>
        <p:txBody>
          <a:bodyPr/>
          <a:lstStyle/>
          <a:p>
            <a:pPr eaLnBrk="1" hangingPunct="1"/>
            <a:r>
              <a:rPr lang="zh-CN" altLang="en-US" sz="4400">
                <a:solidFill>
                  <a:srgbClr val="E81F1A"/>
                </a:solidFill>
                <a:latin typeface="微软雅黑" panose="020B0503020204020204" pitchFamily="34" charset="-122"/>
                <a:ea typeface="微软雅黑" panose="020B0503020204020204" pitchFamily="34" charset="-122"/>
              </a:rPr>
              <a:t>三、分子生物学与生物技术</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日期占位符 3">
            <a:extLst>
              <a:ext uri="{FF2B5EF4-FFF2-40B4-BE49-F238E27FC236}">
                <a16:creationId xmlns:a16="http://schemas.microsoft.com/office/drawing/2014/main" id="{FA082942-1278-56C5-7C77-B79A25C9FDD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3B2DD21-E64F-D348-9135-E3D22C07C297}" type="datetime1">
              <a:rPr lang="zh-CN" altLang="en-US" sz="1000" smtClean="0"/>
              <a:pPr>
                <a:spcBef>
                  <a:spcPct val="0"/>
                </a:spcBef>
                <a:buClrTx/>
                <a:buSzTx/>
                <a:buFontTx/>
                <a:buNone/>
              </a:pPr>
              <a:t>2023/8/31</a:t>
            </a:fld>
            <a:endParaRPr lang="en-US" altLang="zh-CN" sz="1000"/>
          </a:p>
        </p:txBody>
      </p:sp>
      <p:sp>
        <p:nvSpPr>
          <p:cNvPr id="101379" name="灯片编号占位符 5">
            <a:extLst>
              <a:ext uri="{FF2B5EF4-FFF2-40B4-BE49-F238E27FC236}">
                <a16:creationId xmlns:a16="http://schemas.microsoft.com/office/drawing/2014/main" id="{F2CF026F-5008-4557-8E3E-0EF07C1E0E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3F9E2B6-5FAB-3441-9D38-B2400E2284BA}" type="slidenum">
              <a:rPr lang="en-US" altLang="zh-CN" sz="1000" smtClean="0"/>
              <a:pPr>
                <a:spcBef>
                  <a:spcPct val="0"/>
                </a:spcBef>
                <a:buClrTx/>
                <a:buSzTx/>
                <a:buFontTx/>
                <a:buNone/>
              </a:pPr>
              <a:t>52</a:t>
            </a:fld>
            <a:endParaRPr lang="en-US" altLang="zh-CN" sz="1000"/>
          </a:p>
        </p:txBody>
      </p:sp>
      <p:sp>
        <p:nvSpPr>
          <p:cNvPr id="101380" name="Rectangle 2">
            <a:extLst>
              <a:ext uri="{FF2B5EF4-FFF2-40B4-BE49-F238E27FC236}">
                <a16:creationId xmlns:a16="http://schemas.microsoft.com/office/drawing/2014/main" id="{0587E224-3C03-6014-85BB-1219E24AC50A}"/>
              </a:ext>
            </a:extLst>
          </p:cNvPr>
          <p:cNvSpPr>
            <a:spLocks noGrp="1" noChangeArrowheads="1"/>
          </p:cNvSpPr>
          <p:nvPr>
            <p:ph type="title"/>
          </p:nvPr>
        </p:nvSpPr>
        <p:spPr>
          <a:xfrm>
            <a:off x="755650" y="981075"/>
            <a:ext cx="7265988" cy="719138"/>
          </a:xfrm>
        </p:spPr>
        <p:txBody>
          <a:bodyPr/>
          <a:lstStyle/>
          <a:p>
            <a:pPr eaLnBrk="1" hangingPunct="1"/>
            <a:r>
              <a:rPr lang="zh-CN" altLang="en-US" sz="3600">
                <a:solidFill>
                  <a:srgbClr val="AE0E19"/>
                </a:solidFill>
                <a:latin typeface="微软雅黑" panose="020B0503020204020204" pitchFamily="34" charset="-122"/>
                <a:ea typeface="微软雅黑" panose="020B0503020204020204" pitchFamily="34" charset="-122"/>
              </a:rPr>
              <a:t>生物技术的定义：</a:t>
            </a:r>
          </a:p>
        </p:txBody>
      </p:sp>
      <p:sp>
        <p:nvSpPr>
          <p:cNvPr id="667651" name="Rectangle 3">
            <a:extLst>
              <a:ext uri="{FF2B5EF4-FFF2-40B4-BE49-F238E27FC236}">
                <a16:creationId xmlns:a16="http://schemas.microsoft.com/office/drawing/2014/main" id="{DF7F3CCD-6B44-B4C2-402A-5AD816BBA024}"/>
              </a:ext>
            </a:extLst>
          </p:cNvPr>
          <p:cNvSpPr>
            <a:spLocks noGrp="1" noChangeArrowheads="1"/>
          </p:cNvSpPr>
          <p:nvPr>
            <p:ph type="body" idx="1"/>
          </p:nvPr>
        </p:nvSpPr>
        <p:spPr>
          <a:xfrm>
            <a:off x="642938" y="2000250"/>
            <a:ext cx="7321550" cy="3132138"/>
          </a:xfrm>
        </p:spPr>
        <p:txBody>
          <a:bodyPr/>
          <a:lstStyle/>
          <a:p>
            <a:pPr eaLnBrk="1" hangingPunct="1">
              <a:lnSpc>
                <a:spcPct val="150000"/>
              </a:lnSpc>
              <a:buFont typeface="Wingdings" pitchFamily="2" charset="2"/>
              <a:buNone/>
            </a:pPr>
            <a:r>
              <a:rPr lang="en-US" altLang="zh-CN" sz="2400">
                <a:solidFill>
                  <a:srgbClr val="000000"/>
                </a:solidFill>
              </a:rPr>
              <a:t>             </a:t>
            </a:r>
            <a:r>
              <a:rPr lang="zh-CN" altLang="en-US" sz="3200" b="1">
                <a:ea typeface="楷体_GB2312" panose="02010609030101010101" pitchFamily="49" charset="-122"/>
              </a:rPr>
              <a:t>按照美国生物技术产业组织下的定义，生物技术</a:t>
            </a:r>
            <a:r>
              <a:rPr lang="en-US" altLang="zh-CN" sz="3200" b="1">
                <a:ea typeface="楷体_GB2312" panose="02010609030101010101" pitchFamily="49" charset="-122"/>
              </a:rPr>
              <a:t>(biotechnology)</a:t>
            </a:r>
            <a:r>
              <a:rPr lang="zh-CN" altLang="en-US" sz="3200" b="1">
                <a:ea typeface="楷体_GB2312" panose="02010609030101010101" pitchFamily="49" charset="-122"/>
              </a:rPr>
              <a:t>是指“</a:t>
            </a:r>
            <a:r>
              <a:rPr lang="zh-CN" altLang="en-US" sz="3200" b="1">
                <a:solidFill>
                  <a:srgbClr val="0000FF"/>
                </a:solidFill>
                <a:ea typeface="楷体_GB2312" panose="02010609030101010101" pitchFamily="49" charset="-122"/>
              </a:rPr>
              <a:t>利用细胞和分子过程来解决问题或制造产品的技术</a:t>
            </a:r>
            <a:r>
              <a:rPr lang="zh-CN" altLang="en-US" sz="3200" b="1">
                <a:ea typeface="楷体_GB2312" panose="02010609030101010101" pitchFamily="49" charset="-122"/>
              </a:rPr>
              <a:t>” 。</a:t>
            </a:r>
            <a:endParaRPr lang="zh-CN" altLang="en-US" sz="3600" b="1">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67651">
                                            <p:txEl>
                                              <p:pRg st="0" end="0"/>
                                            </p:txEl>
                                          </p:spTgt>
                                        </p:tgtEl>
                                        <p:attrNameLst>
                                          <p:attrName>style.visibility</p:attrName>
                                        </p:attrNameLst>
                                      </p:cBhvr>
                                      <p:to>
                                        <p:strVal val="visible"/>
                                      </p:to>
                                    </p:set>
                                    <p:animEffect transition="in" filter="box(in)">
                                      <p:cBhvr>
                                        <p:cTn id="7" dur="500"/>
                                        <p:tgtEl>
                                          <p:spTgt spid="6676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日期占位符 3">
            <a:extLst>
              <a:ext uri="{FF2B5EF4-FFF2-40B4-BE49-F238E27FC236}">
                <a16:creationId xmlns:a16="http://schemas.microsoft.com/office/drawing/2014/main" id="{3E54484A-1CED-4C02-6E9E-EDECFC6C992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E20CFF8-590C-9047-B8E2-6E4C59D221E4}" type="datetime1">
              <a:rPr lang="zh-CN" altLang="en-US" sz="1000" smtClean="0"/>
              <a:pPr>
                <a:spcBef>
                  <a:spcPct val="0"/>
                </a:spcBef>
                <a:buClrTx/>
                <a:buSzTx/>
                <a:buFontTx/>
                <a:buNone/>
              </a:pPr>
              <a:t>2023/8/31</a:t>
            </a:fld>
            <a:endParaRPr lang="en-US" altLang="zh-CN" sz="1000"/>
          </a:p>
        </p:txBody>
      </p:sp>
      <p:sp>
        <p:nvSpPr>
          <p:cNvPr id="103427" name="灯片编号占位符 5">
            <a:extLst>
              <a:ext uri="{FF2B5EF4-FFF2-40B4-BE49-F238E27FC236}">
                <a16:creationId xmlns:a16="http://schemas.microsoft.com/office/drawing/2014/main" id="{4A8A1E50-8158-445C-7593-F46E14DF91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D85977E-732F-1840-8E63-462489F3640B}" type="slidenum">
              <a:rPr lang="en-US" altLang="zh-CN" sz="1000" smtClean="0"/>
              <a:pPr>
                <a:spcBef>
                  <a:spcPct val="0"/>
                </a:spcBef>
                <a:buClrTx/>
                <a:buSzTx/>
                <a:buFontTx/>
                <a:buNone/>
              </a:pPr>
              <a:t>53</a:t>
            </a:fld>
            <a:endParaRPr lang="en-US" altLang="zh-CN" sz="1000"/>
          </a:p>
        </p:txBody>
      </p:sp>
      <p:sp>
        <p:nvSpPr>
          <p:cNvPr id="103428" name="Rectangle 2">
            <a:extLst>
              <a:ext uri="{FF2B5EF4-FFF2-40B4-BE49-F238E27FC236}">
                <a16:creationId xmlns:a16="http://schemas.microsoft.com/office/drawing/2014/main" id="{CF88509F-F7D4-8644-C923-E0ADD0667BBC}"/>
              </a:ext>
            </a:extLst>
          </p:cNvPr>
          <p:cNvSpPr>
            <a:spLocks noGrp="1" noChangeArrowheads="1"/>
          </p:cNvSpPr>
          <p:nvPr>
            <p:ph type="title"/>
          </p:nvPr>
        </p:nvSpPr>
        <p:spPr>
          <a:xfrm>
            <a:off x="827088" y="692150"/>
            <a:ext cx="5003800" cy="863600"/>
          </a:xfrm>
        </p:spPr>
        <p:txBody>
          <a:bodyPr/>
          <a:lstStyle/>
          <a:p>
            <a:pPr eaLnBrk="1" hangingPunct="1"/>
            <a:r>
              <a:rPr lang="zh-CN" altLang="en-US" sz="4800">
                <a:solidFill>
                  <a:srgbClr val="E81F1A"/>
                </a:solidFill>
                <a:ea typeface="黑体" panose="02010609060101010101" pitchFamily="49" charset="-122"/>
              </a:rPr>
              <a:t>古代生物技术</a:t>
            </a:r>
          </a:p>
        </p:txBody>
      </p:sp>
      <p:sp>
        <p:nvSpPr>
          <p:cNvPr id="664579" name="Rectangle 3">
            <a:extLst>
              <a:ext uri="{FF2B5EF4-FFF2-40B4-BE49-F238E27FC236}">
                <a16:creationId xmlns:a16="http://schemas.microsoft.com/office/drawing/2014/main" id="{E59B7B35-5AF6-D753-4ECB-7D27AD405CD5}"/>
              </a:ext>
            </a:extLst>
          </p:cNvPr>
          <p:cNvSpPr>
            <a:spLocks noGrp="1" noChangeArrowheads="1"/>
          </p:cNvSpPr>
          <p:nvPr>
            <p:ph type="body" idx="1"/>
          </p:nvPr>
        </p:nvSpPr>
        <p:spPr>
          <a:xfrm>
            <a:off x="642938" y="2000250"/>
            <a:ext cx="7329487" cy="3005138"/>
          </a:xfrm>
        </p:spPr>
        <p:txBody>
          <a:bodyPr/>
          <a:lstStyle/>
          <a:p>
            <a:pPr eaLnBrk="1" hangingPunct="1">
              <a:buFont typeface="Wingdings" pitchFamily="2" charset="2"/>
              <a:buNone/>
            </a:pPr>
            <a:r>
              <a:rPr lang="en-US" altLang="zh-CN" sz="5400">
                <a:ea typeface="楷体_GB2312" panose="02010609030101010101" pitchFamily="49" charset="-122"/>
              </a:rPr>
              <a:t>  </a:t>
            </a:r>
            <a:r>
              <a:rPr lang="zh-CN" altLang="en-US" sz="3600" b="1">
                <a:ea typeface="楷体_GB2312" panose="02010609030101010101" pitchFamily="49" charset="-122"/>
              </a:rPr>
              <a:t>酿酒、制醋、制酪、面包发酵；</a:t>
            </a:r>
          </a:p>
          <a:p>
            <a:pPr eaLnBrk="1" hangingPunct="1">
              <a:buFont typeface="Wingdings" pitchFamily="2" charset="2"/>
              <a:buNone/>
            </a:pPr>
            <a:r>
              <a:rPr lang="zh-CN" altLang="en-US" sz="3600" b="1">
                <a:ea typeface="楷体_GB2312" panose="02010609030101010101" pitchFamily="49" charset="-122"/>
              </a:rPr>
              <a:t>  人畜排泄物循环利用；</a:t>
            </a:r>
          </a:p>
          <a:p>
            <a:pPr eaLnBrk="1" hangingPunct="1">
              <a:buFont typeface="Wingdings" pitchFamily="2" charset="2"/>
              <a:buNone/>
            </a:pPr>
            <a:r>
              <a:rPr lang="zh-CN" altLang="en-US" sz="3600" b="1">
                <a:ea typeface="楷体_GB2312" panose="02010609030101010101" pitchFamily="49" charset="-122"/>
              </a:rPr>
              <a:t>  动、植物杂交育种，嫁接等。</a:t>
            </a:r>
            <a:endParaRPr lang="zh-CN" altLang="en-US" sz="4400" b="1">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64579">
                                            <p:txEl>
                                              <p:pRg st="0" end="0"/>
                                            </p:txEl>
                                          </p:spTgt>
                                        </p:tgtEl>
                                        <p:attrNameLst>
                                          <p:attrName>style.visibility</p:attrName>
                                        </p:attrNameLst>
                                      </p:cBhvr>
                                      <p:to>
                                        <p:strVal val="visible"/>
                                      </p:to>
                                    </p:set>
                                    <p:animEffect transition="in" filter="box(in)">
                                      <p:cBhvr>
                                        <p:cTn id="7" dur="500"/>
                                        <p:tgtEl>
                                          <p:spTgt spid="66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64579">
                                            <p:txEl>
                                              <p:pRg st="1" end="1"/>
                                            </p:txEl>
                                          </p:spTgt>
                                        </p:tgtEl>
                                        <p:attrNameLst>
                                          <p:attrName>style.visibility</p:attrName>
                                        </p:attrNameLst>
                                      </p:cBhvr>
                                      <p:to>
                                        <p:strVal val="visible"/>
                                      </p:to>
                                    </p:set>
                                    <p:animEffect transition="in" filter="box(in)">
                                      <p:cBhvr>
                                        <p:cTn id="12" dur="500"/>
                                        <p:tgtEl>
                                          <p:spTgt spid="66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64579">
                                            <p:txEl>
                                              <p:pRg st="2" end="2"/>
                                            </p:txEl>
                                          </p:spTgt>
                                        </p:tgtEl>
                                        <p:attrNameLst>
                                          <p:attrName>style.visibility</p:attrName>
                                        </p:attrNameLst>
                                      </p:cBhvr>
                                      <p:to>
                                        <p:strVal val="visible"/>
                                      </p:to>
                                    </p:set>
                                    <p:animEffect transition="in" filter="box(in)">
                                      <p:cBhvr>
                                        <p:cTn id="17" dur="500"/>
                                        <p:tgtEl>
                                          <p:spTgt spid="66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57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日期占位符 3">
            <a:extLst>
              <a:ext uri="{FF2B5EF4-FFF2-40B4-BE49-F238E27FC236}">
                <a16:creationId xmlns:a16="http://schemas.microsoft.com/office/drawing/2014/main" id="{46BCB715-531A-30CF-269F-A39D2D9C52F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4170CBD-3000-304D-B180-6AB9B39D0772}" type="datetime1">
              <a:rPr lang="zh-CN" altLang="en-US" sz="1000" smtClean="0"/>
              <a:pPr>
                <a:spcBef>
                  <a:spcPct val="0"/>
                </a:spcBef>
                <a:buClrTx/>
                <a:buSzTx/>
                <a:buFontTx/>
                <a:buNone/>
              </a:pPr>
              <a:t>2023/8/31</a:t>
            </a:fld>
            <a:endParaRPr lang="en-US" altLang="zh-CN" sz="1000"/>
          </a:p>
        </p:txBody>
      </p:sp>
      <p:sp>
        <p:nvSpPr>
          <p:cNvPr id="104451" name="灯片编号占位符 5">
            <a:extLst>
              <a:ext uri="{FF2B5EF4-FFF2-40B4-BE49-F238E27FC236}">
                <a16:creationId xmlns:a16="http://schemas.microsoft.com/office/drawing/2014/main" id="{9E216DAA-1E15-F4A1-FB52-31253D90B3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812EC18-83D5-3D48-A02D-8D1747F21DDD}" type="slidenum">
              <a:rPr lang="en-US" altLang="zh-CN" sz="1000" smtClean="0"/>
              <a:pPr>
                <a:spcBef>
                  <a:spcPct val="0"/>
                </a:spcBef>
                <a:buClrTx/>
                <a:buSzTx/>
                <a:buFontTx/>
                <a:buNone/>
              </a:pPr>
              <a:t>54</a:t>
            </a:fld>
            <a:endParaRPr lang="en-US" altLang="zh-CN" sz="1000"/>
          </a:p>
        </p:txBody>
      </p:sp>
      <p:sp>
        <p:nvSpPr>
          <p:cNvPr id="55300" name="Rectangle 3">
            <a:extLst>
              <a:ext uri="{FF2B5EF4-FFF2-40B4-BE49-F238E27FC236}">
                <a16:creationId xmlns:a16="http://schemas.microsoft.com/office/drawing/2014/main" id="{DA5A350F-4711-81D4-9ACA-D9388FAFE40C}"/>
              </a:ext>
            </a:extLst>
          </p:cNvPr>
          <p:cNvSpPr>
            <a:spLocks noGrp="1" noChangeArrowheads="1"/>
          </p:cNvSpPr>
          <p:nvPr>
            <p:ph type="body" idx="1"/>
          </p:nvPr>
        </p:nvSpPr>
        <p:spPr>
          <a:xfrm>
            <a:off x="357188" y="1428750"/>
            <a:ext cx="8218487" cy="4068763"/>
          </a:xfrm>
        </p:spPr>
        <p:txBody>
          <a:bodyPr/>
          <a:lstStyle/>
          <a:p>
            <a:pPr eaLnBrk="1" hangingPunct="1">
              <a:buFont typeface="Wingdings" pitchFamily="2" charset="2"/>
              <a:buNone/>
            </a:pPr>
            <a:r>
              <a:rPr lang="en-US" altLang="zh-CN" sz="2800" b="1">
                <a:latin typeface="楷体_GB2312" panose="02010609030101010101" pitchFamily="49" charset="-122"/>
                <a:ea typeface="楷体_GB2312" panose="02010609030101010101" pitchFamily="49" charset="-122"/>
              </a:rPr>
              <a:t>      </a:t>
            </a:r>
            <a:r>
              <a:rPr lang="en-US" altLang="zh-CN" sz="3600" b="1">
                <a:latin typeface="楷体_GB2312" panose="02010609030101010101" pitchFamily="49" charset="-122"/>
                <a:ea typeface="楷体_GB2312" panose="02010609030101010101" pitchFamily="49" charset="-122"/>
              </a:rPr>
              <a:t>20</a:t>
            </a:r>
            <a:r>
              <a:rPr lang="zh-CN" altLang="en-US" sz="3600" b="1">
                <a:latin typeface="楷体_GB2312" panose="02010609030101010101" pitchFamily="49" charset="-122"/>
                <a:ea typeface="楷体_GB2312" panose="02010609030101010101" pitchFamily="49" charset="-122"/>
              </a:rPr>
              <a:t>世纪以来，分子生物学的发展，产生了重组</a:t>
            </a:r>
            <a:r>
              <a:rPr lang="en-US" altLang="zh-CN" sz="3600" b="1">
                <a:latin typeface="楷体_GB2312" panose="02010609030101010101" pitchFamily="49" charset="-122"/>
                <a:ea typeface="楷体_GB2312" panose="02010609030101010101" pitchFamily="49" charset="-122"/>
              </a:rPr>
              <a:t>DNA</a:t>
            </a:r>
            <a:r>
              <a:rPr lang="zh-CN" altLang="en-US" sz="3600" b="1">
                <a:latin typeface="楷体_GB2312" panose="02010609030101010101" pitchFamily="49" charset="-122"/>
                <a:ea typeface="楷体_GB2312" panose="02010609030101010101" pitchFamily="49" charset="-122"/>
              </a:rPr>
              <a:t>技术，推动生物技术深入发展，而导致</a:t>
            </a:r>
            <a:r>
              <a:rPr lang="zh-CN" altLang="en-US" sz="3600" b="1">
                <a:solidFill>
                  <a:srgbClr val="FF0000"/>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现代生物技术</a:t>
            </a:r>
            <a:r>
              <a:rPr lang="zh-CN" altLang="en-US" sz="3600" b="1">
                <a:latin typeface="楷体_GB2312" panose="02010609030101010101" pitchFamily="49" charset="-122"/>
                <a:ea typeface="楷体_GB2312" panose="02010609030101010101" pitchFamily="49" charset="-122"/>
              </a:rPr>
              <a:t>作为一门交叉学科的产生。转基因细胞、转基因动物和基因剔除动物的出现，是现代分子生物学技术在生物技术领域的应用与发展。</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日期占位符 4">
            <a:extLst>
              <a:ext uri="{FF2B5EF4-FFF2-40B4-BE49-F238E27FC236}">
                <a16:creationId xmlns:a16="http://schemas.microsoft.com/office/drawing/2014/main" id="{92E1D414-7A21-39C6-9106-EBFF0A465B1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49F0B86-6760-6248-A255-82AEF93AEE3E}" type="datetime1">
              <a:rPr lang="zh-CN" altLang="en-US" sz="1000" smtClean="0"/>
              <a:pPr>
                <a:spcBef>
                  <a:spcPct val="0"/>
                </a:spcBef>
                <a:buClrTx/>
                <a:buSzTx/>
                <a:buFontTx/>
                <a:buNone/>
              </a:pPr>
              <a:t>2023/8/31</a:t>
            </a:fld>
            <a:endParaRPr lang="en-US" altLang="zh-CN" sz="1000"/>
          </a:p>
        </p:txBody>
      </p:sp>
      <p:sp>
        <p:nvSpPr>
          <p:cNvPr id="106499" name="灯片编号占位符 6">
            <a:extLst>
              <a:ext uri="{FF2B5EF4-FFF2-40B4-BE49-F238E27FC236}">
                <a16:creationId xmlns:a16="http://schemas.microsoft.com/office/drawing/2014/main" id="{14FC3805-636A-35F3-CE5E-FA4D00A930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95C5573-5F4C-8F49-B0D7-6A05E2A61E42}" type="slidenum">
              <a:rPr lang="en-US" altLang="zh-CN" sz="1000" smtClean="0"/>
              <a:pPr>
                <a:spcBef>
                  <a:spcPct val="0"/>
                </a:spcBef>
                <a:buClrTx/>
                <a:buSzTx/>
                <a:buFontTx/>
                <a:buNone/>
              </a:pPr>
              <a:t>55</a:t>
            </a:fld>
            <a:endParaRPr lang="en-US" altLang="zh-CN" sz="1000"/>
          </a:p>
        </p:txBody>
      </p:sp>
      <p:sp>
        <p:nvSpPr>
          <p:cNvPr id="56324" name="Rectangle 2">
            <a:extLst>
              <a:ext uri="{FF2B5EF4-FFF2-40B4-BE49-F238E27FC236}">
                <a16:creationId xmlns:a16="http://schemas.microsoft.com/office/drawing/2014/main" id="{0E02CCB8-C9FA-4343-D4A3-E6915BB1828D}"/>
              </a:ext>
            </a:extLst>
          </p:cNvPr>
          <p:cNvSpPr>
            <a:spLocks noGrp="1" noChangeArrowheads="1"/>
          </p:cNvSpPr>
          <p:nvPr>
            <p:ph type="body" sz="half" idx="1"/>
          </p:nvPr>
        </p:nvSpPr>
        <p:spPr>
          <a:xfrm>
            <a:off x="642938" y="1143000"/>
            <a:ext cx="7462837" cy="4392613"/>
          </a:xfrm>
        </p:spPr>
        <p:txBody>
          <a:bodyPr/>
          <a:lstStyle/>
          <a:p>
            <a:pPr algn="just" eaLnBrk="1" hangingPunct="1">
              <a:lnSpc>
                <a:spcPct val="125000"/>
              </a:lnSpc>
              <a:buFont typeface="Wingdings" pitchFamily="2" charset="2"/>
              <a:buNone/>
            </a:pPr>
            <a:r>
              <a:rPr lang="zh-CN" altLang="en-US" sz="3100" b="1">
                <a:ea typeface="楷体_GB2312" panose="02010609030101010101" pitchFamily="49" charset="-122"/>
              </a:rPr>
              <a:t>现代生物技术</a:t>
            </a:r>
            <a:r>
              <a:rPr lang="zh-CN" altLang="en-US" sz="3100" b="1">
                <a:latin typeface="楷体_GB2312" panose="02010609030101010101" pitchFamily="49" charset="-122"/>
                <a:ea typeface="楷体_GB2312" panose="02010609030101010101" pitchFamily="49" charset="-122"/>
              </a:rPr>
              <a:t>主要包括两个方面：</a:t>
            </a:r>
            <a:endParaRPr lang="en-US" altLang="zh-CN" sz="3100" b="1">
              <a:latin typeface="楷体_GB2312" panose="02010609030101010101" pitchFamily="49" charset="-122"/>
              <a:ea typeface="楷体_GB2312" panose="02010609030101010101" pitchFamily="49" charset="-122"/>
            </a:endParaRPr>
          </a:p>
          <a:p>
            <a:pPr algn="just" eaLnBrk="1" hangingPunct="1">
              <a:lnSpc>
                <a:spcPct val="125000"/>
              </a:lnSpc>
              <a:buFont typeface="Wingdings" pitchFamily="2" charset="2"/>
              <a:buNone/>
            </a:pPr>
            <a:r>
              <a:rPr lang="zh-CN" altLang="en-US" sz="3100" b="1">
                <a:solidFill>
                  <a:srgbClr val="FF0000"/>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基因工程和蛋白质（酶）工程</a:t>
            </a:r>
          </a:p>
          <a:p>
            <a:pPr algn="just" eaLnBrk="1" hangingPunct="1">
              <a:lnSpc>
                <a:spcPct val="125000"/>
              </a:lnSpc>
              <a:buFont typeface="Wingdings" pitchFamily="2" charset="2"/>
              <a:buNone/>
            </a:pPr>
            <a:r>
              <a:rPr lang="zh-CN" altLang="en-US" sz="3100" b="1">
                <a:latin typeface="楷体_GB2312" panose="02010609030101010101" pitchFamily="49" charset="-122"/>
                <a:ea typeface="楷体_GB2312" panose="02010609030101010101" pitchFamily="49" charset="-122"/>
              </a:rPr>
              <a:t>  应用现代分子生物学、微生物学、细胞生物学、生物化学和生物加工等学科的理论和技术，并相互交叉和渗透。现代生物技术是分子生物学技术在生物加工过程中的应用。</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日期占位符 3">
            <a:extLst>
              <a:ext uri="{FF2B5EF4-FFF2-40B4-BE49-F238E27FC236}">
                <a16:creationId xmlns:a16="http://schemas.microsoft.com/office/drawing/2014/main" id="{F23A0966-51A0-5172-DAC2-289B7BB6A82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038BF1B-42AA-BC45-B458-994225CF89D3}" type="datetime1">
              <a:rPr lang="zh-CN" altLang="en-US" sz="1000" smtClean="0"/>
              <a:pPr>
                <a:spcBef>
                  <a:spcPct val="0"/>
                </a:spcBef>
                <a:buClrTx/>
                <a:buSzTx/>
                <a:buFontTx/>
                <a:buNone/>
              </a:pPr>
              <a:t>2023/8/31</a:t>
            </a:fld>
            <a:endParaRPr lang="en-US" altLang="zh-CN" sz="1000"/>
          </a:p>
        </p:txBody>
      </p:sp>
      <p:sp>
        <p:nvSpPr>
          <p:cNvPr id="108547" name="灯片编号占位符 5">
            <a:extLst>
              <a:ext uri="{FF2B5EF4-FFF2-40B4-BE49-F238E27FC236}">
                <a16:creationId xmlns:a16="http://schemas.microsoft.com/office/drawing/2014/main" id="{26204A51-3480-3E07-7777-A3E463EDCA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6BF39BA-D9C3-FB49-9B64-FAE6766347E0}" type="slidenum">
              <a:rPr lang="en-US" altLang="zh-CN" sz="1000" smtClean="0"/>
              <a:pPr>
                <a:spcBef>
                  <a:spcPct val="0"/>
                </a:spcBef>
                <a:buClrTx/>
                <a:buSzTx/>
                <a:buFontTx/>
                <a:buNone/>
              </a:pPr>
              <a:t>56</a:t>
            </a:fld>
            <a:endParaRPr lang="en-US" altLang="zh-CN" sz="1000"/>
          </a:p>
        </p:txBody>
      </p:sp>
      <p:sp>
        <p:nvSpPr>
          <p:cNvPr id="108548" name="Rectangle 2">
            <a:extLst>
              <a:ext uri="{FF2B5EF4-FFF2-40B4-BE49-F238E27FC236}">
                <a16:creationId xmlns:a16="http://schemas.microsoft.com/office/drawing/2014/main" id="{F1195AAB-34C0-1C50-7B95-83969381D08C}"/>
              </a:ext>
            </a:extLst>
          </p:cNvPr>
          <p:cNvSpPr>
            <a:spLocks noGrp="1" noChangeArrowheads="1"/>
          </p:cNvSpPr>
          <p:nvPr>
            <p:ph type="body" idx="1"/>
          </p:nvPr>
        </p:nvSpPr>
        <p:spPr>
          <a:xfrm>
            <a:off x="217488" y="1052513"/>
            <a:ext cx="8458200" cy="5184775"/>
          </a:xfrm>
        </p:spPr>
        <p:txBody>
          <a:bodyPr/>
          <a:lstStyle/>
          <a:p>
            <a:pPr algn="just" eaLnBrk="1" hangingPunct="1">
              <a:buFont typeface="Wingdings" pitchFamily="2" charset="2"/>
              <a:buNone/>
            </a:pPr>
            <a:r>
              <a:rPr lang="en-US" altLang="zh-CN" sz="2400" b="1">
                <a:ea typeface="楷体_GB2312" panose="02010609030101010101" pitchFamily="49" charset="-122"/>
              </a:rPr>
              <a:t>       1972</a:t>
            </a:r>
            <a:r>
              <a:rPr lang="zh-CN" altLang="en-US" sz="2400" b="1">
                <a:ea typeface="楷体_GB2312" panose="02010609030101010101" pitchFamily="49" charset="-122"/>
              </a:rPr>
              <a:t>年，</a:t>
            </a:r>
            <a:r>
              <a:rPr lang="en-US" altLang="zh-CN" sz="2400" b="1">
                <a:ea typeface="楷体_GB2312" panose="02010609030101010101" pitchFamily="49" charset="-122"/>
              </a:rPr>
              <a:t>SV40</a:t>
            </a:r>
            <a:r>
              <a:rPr lang="zh-CN" altLang="en-US" sz="2400" b="1">
                <a:ea typeface="楷体_GB2312" panose="02010609030101010101" pitchFamily="49" charset="-122"/>
              </a:rPr>
              <a:t>病毒</a:t>
            </a:r>
            <a:r>
              <a:rPr lang="en-US" altLang="zh-CN" sz="2400" b="1">
                <a:ea typeface="楷体_GB2312" panose="02010609030101010101" pitchFamily="49" charset="-122"/>
              </a:rPr>
              <a:t>DNA</a:t>
            </a:r>
            <a:r>
              <a:rPr lang="zh-CN" altLang="en-US" sz="2400" b="1">
                <a:ea typeface="楷体_GB2312" panose="02010609030101010101" pitchFamily="49" charset="-122"/>
              </a:rPr>
              <a:t>片段转化大肠杆菌，使本来在真核细胞中合成的蛋白质能在细菌中合成，</a:t>
            </a:r>
            <a:r>
              <a:rPr lang="zh-CN" altLang="en-US" sz="2400" b="1">
                <a:solidFill>
                  <a:srgbClr val="AE0E19"/>
                </a:solidFill>
                <a:ea typeface="楷体_GB2312" panose="02010609030101010101" pitchFamily="49" charset="-122"/>
              </a:rPr>
              <a:t>打破了种属界限</a:t>
            </a:r>
            <a:r>
              <a:rPr lang="zh-CN" altLang="en-US" sz="2400" b="1">
                <a:ea typeface="楷体_GB2312" panose="02010609030101010101" pitchFamily="49" charset="-122"/>
              </a:rPr>
              <a:t>，开创了利用基因工程技术在原核细胞中表达真核基因产物的时代。</a:t>
            </a:r>
          </a:p>
          <a:p>
            <a:pPr algn="just" eaLnBrk="1" hangingPunct="1">
              <a:buFont typeface="Wingdings" pitchFamily="2" charset="2"/>
              <a:buNone/>
            </a:pPr>
            <a:r>
              <a:rPr lang="zh-CN" altLang="en-US" sz="2400" b="1">
                <a:ea typeface="楷体_GB2312" panose="02010609030101010101" pitchFamily="49" charset="-122"/>
              </a:rPr>
              <a:t>      人工合成的生长激素释放抑制因子</a:t>
            </a:r>
            <a:r>
              <a:rPr lang="en-US" altLang="zh-CN" sz="2400" b="1">
                <a:ea typeface="楷体_GB2312" panose="02010609030101010101" pitchFamily="49" charset="-122"/>
              </a:rPr>
              <a:t>14</a:t>
            </a:r>
            <a:r>
              <a:rPr lang="zh-CN" altLang="en-US" sz="2400" b="1">
                <a:ea typeface="楷体_GB2312" panose="02010609030101010101" pitchFamily="49" charset="-122"/>
              </a:rPr>
              <a:t>肽的</a:t>
            </a:r>
            <a:r>
              <a:rPr lang="en-US" altLang="zh-CN" sz="2400" b="1">
                <a:ea typeface="楷体_GB2312" panose="02010609030101010101" pitchFamily="49" charset="-122"/>
              </a:rPr>
              <a:t>DNA</a:t>
            </a:r>
            <a:r>
              <a:rPr lang="zh-CN" altLang="en-US" sz="2400" b="1">
                <a:ea typeface="楷体_GB2312" panose="02010609030101010101" pitchFamily="49" charset="-122"/>
              </a:rPr>
              <a:t>片段与质粒重组，在大肠杆菌中合成得到这种</a:t>
            </a:r>
            <a:r>
              <a:rPr lang="en-US" altLang="zh-CN" sz="2400" b="1">
                <a:ea typeface="楷体_GB2312" panose="02010609030101010101" pitchFamily="49" charset="-122"/>
              </a:rPr>
              <a:t>14</a:t>
            </a:r>
            <a:r>
              <a:rPr lang="zh-CN" altLang="en-US" sz="2400" b="1">
                <a:ea typeface="楷体_GB2312" panose="02010609030101010101" pitchFamily="49" charset="-122"/>
              </a:rPr>
              <a:t>肽。</a:t>
            </a:r>
          </a:p>
          <a:p>
            <a:pPr algn="just" eaLnBrk="1" hangingPunct="1">
              <a:buFont typeface="Wingdings" pitchFamily="2" charset="2"/>
              <a:buNone/>
            </a:pPr>
            <a:r>
              <a:rPr lang="zh-CN" altLang="en-US" sz="2400" b="1">
                <a:ea typeface="楷体_GB2312" panose="02010609030101010101" pitchFamily="49" charset="-122"/>
              </a:rPr>
              <a:t>      </a:t>
            </a:r>
            <a:r>
              <a:rPr lang="en-US" altLang="zh-CN" sz="2400" b="1">
                <a:ea typeface="楷体_GB2312" panose="02010609030101010101" pitchFamily="49" charset="-122"/>
              </a:rPr>
              <a:t>1978</a:t>
            </a:r>
            <a:r>
              <a:rPr lang="zh-CN" altLang="en-US" sz="2400" b="1">
                <a:ea typeface="楷体_GB2312" panose="02010609030101010101" pitchFamily="49" charset="-122"/>
              </a:rPr>
              <a:t>年，人生长激素</a:t>
            </a:r>
            <a:r>
              <a:rPr lang="en-US" altLang="zh-CN" sz="2400" b="1">
                <a:ea typeface="楷体_GB2312" panose="02010609030101010101" pitchFamily="49" charset="-122"/>
              </a:rPr>
              <a:t>191</a:t>
            </a:r>
            <a:r>
              <a:rPr lang="zh-CN" altLang="en-US" sz="2400" b="1">
                <a:ea typeface="楷体_GB2312" panose="02010609030101010101" pitchFamily="49" charset="-122"/>
              </a:rPr>
              <a:t>肽在大肠杆菌中表达成功。</a:t>
            </a:r>
          </a:p>
          <a:p>
            <a:pPr algn="just" eaLnBrk="1" hangingPunct="1">
              <a:buFont typeface="Wingdings" pitchFamily="2" charset="2"/>
              <a:buNone/>
            </a:pPr>
            <a:r>
              <a:rPr lang="zh-CN" altLang="en-US" sz="2400" b="1">
                <a:ea typeface="楷体_GB2312" panose="02010609030101010101" pitchFamily="49" charset="-122"/>
              </a:rPr>
              <a:t>      </a:t>
            </a:r>
            <a:r>
              <a:rPr lang="en-US" altLang="zh-CN" sz="2400" b="1">
                <a:ea typeface="楷体_GB2312" panose="02010609030101010101" pitchFamily="49" charset="-122"/>
              </a:rPr>
              <a:t>1979</a:t>
            </a:r>
            <a:r>
              <a:rPr lang="zh-CN" altLang="en-US" sz="2400" b="1">
                <a:ea typeface="楷体_GB2312" panose="02010609030101010101" pitchFamily="49" charset="-122"/>
              </a:rPr>
              <a:t>年，人工合成的人胰岛素基因经过重组后导入大肠杆菌，在大肠杆菌中合成了人胰岛素。</a:t>
            </a:r>
          </a:p>
          <a:p>
            <a:pPr algn="just" eaLnBrk="1" hangingPunct="1">
              <a:buFont typeface="Wingdings" pitchFamily="2" charset="2"/>
              <a:buNone/>
            </a:pPr>
            <a:r>
              <a:rPr lang="zh-CN" altLang="en-US" sz="2400" b="1">
                <a:ea typeface="楷体_GB2312" panose="02010609030101010101" pitchFamily="49" charset="-122"/>
              </a:rPr>
              <a:t>      运用基因定向诱变技术和重组</a:t>
            </a:r>
            <a:r>
              <a:rPr lang="en-US" altLang="zh-CN" sz="2400" b="1">
                <a:ea typeface="楷体_GB2312" panose="02010609030101010101" pitchFamily="49" charset="-122"/>
              </a:rPr>
              <a:t>DNA</a:t>
            </a:r>
            <a:r>
              <a:rPr lang="zh-CN" altLang="en-US" sz="2400" b="1">
                <a:ea typeface="楷体_GB2312" panose="02010609030101010101" pitchFamily="49" charset="-122"/>
              </a:rPr>
              <a:t>技术改造酶或蛋白质的结构，使其具有更高的效能和更好的稳定性，以满足人类社会的需求。</a:t>
            </a:r>
          </a:p>
          <a:p>
            <a:pPr algn="just" eaLnBrk="1" hangingPunct="1">
              <a:buFont typeface="Wingdings" pitchFamily="2" charset="2"/>
              <a:buNone/>
            </a:pPr>
            <a:endParaRPr lang="en-US" altLang="zh-CN" sz="2100" b="1">
              <a:ea typeface="楷体_GB2312" panose="02010609030101010101" pitchFamily="49" charset="-122"/>
            </a:endParaRPr>
          </a:p>
        </p:txBody>
      </p:sp>
      <p:sp>
        <p:nvSpPr>
          <p:cNvPr id="108549" name="Text Box 3">
            <a:extLst>
              <a:ext uri="{FF2B5EF4-FFF2-40B4-BE49-F238E27FC236}">
                <a16:creationId xmlns:a16="http://schemas.microsoft.com/office/drawing/2014/main" id="{3D9D446F-851B-F385-1116-5F36C9384EB8}"/>
              </a:ext>
            </a:extLst>
          </p:cNvPr>
          <p:cNvSpPr txBox="1">
            <a:spLocks noChangeArrowheads="1"/>
          </p:cNvSpPr>
          <p:nvPr/>
        </p:nvSpPr>
        <p:spPr bwMode="auto">
          <a:xfrm>
            <a:off x="684213" y="404813"/>
            <a:ext cx="3030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zh-CN" altLang="en-US" sz="3200" b="1">
                <a:solidFill>
                  <a:srgbClr val="E81F1A"/>
                </a:solidFill>
                <a:latin typeface="黑体" panose="02010609060101010101" pitchFamily="49" charset="-122"/>
                <a:ea typeface="黑体" panose="02010609060101010101" pitchFamily="49" charset="-122"/>
              </a:rPr>
              <a:t>生物技术进展</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日期占位符 4">
            <a:extLst>
              <a:ext uri="{FF2B5EF4-FFF2-40B4-BE49-F238E27FC236}">
                <a16:creationId xmlns:a16="http://schemas.microsoft.com/office/drawing/2014/main" id="{BCAA19F3-AF26-189C-1F68-3F0DC015F13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C185418-B893-D04E-909B-DEBD37960293}" type="datetime1">
              <a:rPr lang="zh-CN" altLang="en-US" sz="1000" smtClean="0"/>
              <a:pPr>
                <a:spcBef>
                  <a:spcPct val="0"/>
                </a:spcBef>
                <a:buClrTx/>
                <a:buSzTx/>
                <a:buFontTx/>
                <a:buNone/>
              </a:pPr>
              <a:t>2023/8/31</a:t>
            </a:fld>
            <a:endParaRPr lang="en-US" altLang="zh-CN" sz="1000"/>
          </a:p>
        </p:txBody>
      </p:sp>
      <p:sp>
        <p:nvSpPr>
          <p:cNvPr id="110595" name="灯片编号占位符 6">
            <a:extLst>
              <a:ext uri="{FF2B5EF4-FFF2-40B4-BE49-F238E27FC236}">
                <a16:creationId xmlns:a16="http://schemas.microsoft.com/office/drawing/2014/main" id="{010EDB7B-1ECC-3EDA-BFD7-EA1DF00E49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C9CE65C-DA87-F745-B9BE-4AB74F9CA25E}" type="slidenum">
              <a:rPr lang="en-US" altLang="zh-CN" sz="1000" smtClean="0"/>
              <a:pPr>
                <a:spcBef>
                  <a:spcPct val="0"/>
                </a:spcBef>
                <a:buClrTx/>
                <a:buSzTx/>
                <a:buFontTx/>
                <a:buNone/>
              </a:pPr>
              <a:t>57</a:t>
            </a:fld>
            <a:endParaRPr lang="en-US" altLang="zh-CN" sz="1000"/>
          </a:p>
        </p:txBody>
      </p:sp>
      <p:sp>
        <p:nvSpPr>
          <p:cNvPr id="110596" name="Rectangle 2">
            <a:extLst>
              <a:ext uri="{FF2B5EF4-FFF2-40B4-BE49-F238E27FC236}">
                <a16:creationId xmlns:a16="http://schemas.microsoft.com/office/drawing/2014/main" id="{E83316CD-95B9-83AD-D837-45B7DD537064}"/>
              </a:ext>
            </a:extLst>
          </p:cNvPr>
          <p:cNvSpPr>
            <a:spLocks noGrp="1" noChangeArrowheads="1"/>
          </p:cNvSpPr>
          <p:nvPr>
            <p:ph type="body" sz="half" idx="1"/>
          </p:nvPr>
        </p:nvSpPr>
        <p:spPr>
          <a:xfrm>
            <a:off x="468313" y="2060575"/>
            <a:ext cx="7786687" cy="2808288"/>
          </a:xfrm>
        </p:spPr>
        <p:txBody>
          <a:bodyPr/>
          <a:lstStyle/>
          <a:p>
            <a:pPr algn="just" eaLnBrk="1" hangingPunct="1">
              <a:lnSpc>
                <a:spcPct val="90000"/>
              </a:lnSpc>
              <a:buFont typeface="Wingdings" pitchFamily="2" charset="2"/>
              <a:buNone/>
            </a:pPr>
            <a:r>
              <a:rPr lang="en-US" altLang="zh-CN" sz="2000" b="1">
                <a:latin typeface="楷体_GB2312" panose="02010609030101010101" pitchFamily="49" charset="-122"/>
                <a:ea typeface="楷体_GB2312" panose="02010609030101010101" pitchFamily="49" charset="-122"/>
              </a:rPr>
              <a:t>          </a:t>
            </a:r>
            <a:r>
              <a:rPr lang="zh-CN" altLang="en-US" sz="3700" b="1">
                <a:latin typeface="楷体_GB2312" panose="02010609030101010101" pitchFamily="49" charset="-122"/>
                <a:ea typeface="楷体_GB2312" panose="02010609030101010101" pitchFamily="49" charset="-122"/>
              </a:rPr>
              <a:t>用转基因动物获取治疗人类疾病的重要蛋白质。如，导入了凝血因子</a:t>
            </a:r>
            <a:r>
              <a:rPr lang="en-US" altLang="zh-CN" sz="3700" b="1">
                <a:latin typeface="楷体_GB2312" panose="02010609030101010101" pitchFamily="49" charset="-122"/>
                <a:ea typeface="楷体_GB2312" panose="02010609030101010101" pitchFamily="49" charset="-122"/>
              </a:rPr>
              <a:t>Ⅸ</a:t>
            </a:r>
            <a:r>
              <a:rPr lang="zh-CN" altLang="en-US" sz="3700" b="1">
                <a:latin typeface="楷体_GB2312" panose="02010609030101010101" pitchFamily="49" charset="-122"/>
                <a:ea typeface="楷体_GB2312" panose="02010609030101010101" pitchFamily="49" charset="-122"/>
              </a:rPr>
              <a:t>基因的转基因绵羊分泌的乳汁中含有丰富的凝血因子</a:t>
            </a:r>
            <a:r>
              <a:rPr lang="en-US" altLang="zh-CN" sz="3700" b="1">
                <a:latin typeface="楷体_GB2312" panose="02010609030101010101" pitchFamily="49" charset="-122"/>
                <a:ea typeface="楷体_GB2312" panose="02010609030101010101" pitchFamily="49" charset="-122"/>
              </a:rPr>
              <a:t>Ⅸ</a:t>
            </a:r>
            <a:r>
              <a:rPr lang="zh-CN" altLang="en-US" sz="3700" b="1">
                <a:latin typeface="楷体_GB2312" panose="02010609030101010101" pitchFamily="49" charset="-122"/>
                <a:ea typeface="楷体_GB2312" panose="02010609030101010101" pitchFamily="49" charset="-122"/>
              </a:rPr>
              <a:t>，能有效地用于血友病的治疗。</a:t>
            </a:r>
            <a:r>
              <a:rPr lang="zh-CN" altLang="en-US" sz="2400" b="1">
                <a:latin typeface="楷体_GB2312" panose="02010609030101010101" pitchFamily="49" charset="-122"/>
                <a:ea typeface="楷体_GB2312" panose="02010609030101010101" pitchFamily="49" charset="-122"/>
              </a:rPr>
              <a:t>     </a:t>
            </a:r>
            <a:endParaRPr lang="zh-CN" altLang="en-US" sz="2400"/>
          </a:p>
        </p:txBody>
      </p:sp>
      <p:sp>
        <p:nvSpPr>
          <p:cNvPr id="110597" name="Rectangle 3">
            <a:extLst>
              <a:ext uri="{FF2B5EF4-FFF2-40B4-BE49-F238E27FC236}">
                <a16:creationId xmlns:a16="http://schemas.microsoft.com/office/drawing/2014/main" id="{AA3F69F5-4859-86C2-3172-B8C2AAE2D852}"/>
              </a:ext>
            </a:extLst>
          </p:cNvPr>
          <p:cNvSpPr>
            <a:spLocks noChangeArrowheads="1"/>
          </p:cNvSpPr>
          <p:nvPr/>
        </p:nvSpPr>
        <p:spPr bwMode="auto">
          <a:xfrm>
            <a:off x="611188" y="981075"/>
            <a:ext cx="4881562" cy="549275"/>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en-US" altLang="zh-CN"/>
              <a:t> </a:t>
            </a:r>
            <a:r>
              <a:rPr lang="zh-CN" altLang="en-US" b="1">
                <a:solidFill>
                  <a:srgbClr val="E81F1A"/>
                </a:solidFill>
                <a:ea typeface="黑体" panose="02010609060101010101" pitchFamily="49" charset="-122"/>
              </a:rPr>
              <a:t>转基因动物和基因剔除动物</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日期占位符 4">
            <a:extLst>
              <a:ext uri="{FF2B5EF4-FFF2-40B4-BE49-F238E27FC236}">
                <a16:creationId xmlns:a16="http://schemas.microsoft.com/office/drawing/2014/main" id="{8C2A0B48-6AF3-0F1D-3CC6-DFFBAB5CCE3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5FC75D4-686F-C948-897F-984FE7239AC0}" type="datetime1">
              <a:rPr lang="zh-CN" altLang="en-US" sz="1000" smtClean="0"/>
              <a:pPr>
                <a:spcBef>
                  <a:spcPct val="0"/>
                </a:spcBef>
                <a:buClrTx/>
                <a:buSzTx/>
                <a:buFontTx/>
                <a:buNone/>
              </a:pPr>
              <a:t>2023/8/31</a:t>
            </a:fld>
            <a:endParaRPr lang="en-US" altLang="zh-CN" sz="1000"/>
          </a:p>
        </p:txBody>
      </p:sp>
      <p:sp>
        <p:nvSpPr>
          <p:cNvPr id="112643" name="灯片编号占位符 6">
            <a:extLst>
              <a:ext uri="{FF2B5EF4-FFF2-40B4-BE49-F238E27FC236}">
                <a16:creationId xmlns:a16="http://schemas.microsoft.com/office/drawing/2014/main" id="{3E8AC758-ABD3-B08E-3243-8622B50906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AFC1E68-9789-E74B-AD59-75F6618C223F}" type="slidenum">
              <a:rPr lang="en-US" altLang="zh-CN" sz="1000" smtClean="0"/>
              <a:pPr>
                <a:spcBef>
                  <a:spcPct val="0"/>
                </a:spcBef>
                <a:buClrTx/>
                <a:buSzTx/>
                <a:buFontTx/>
                <a:buNone/>
              </a:pPr>
              <a:t>58</a:t>
            </a:fld>
            <a:endParaRPr lang="en-US" altLang="zh-CN" sz="1000"/>
          </a:p>
        </p:txBody>
      </p:sp>
      <p:sp>
        <p:nvSpPr>
          <p:cNvPr id="112644" name="Rectangle 2">
            <a:extLst>
              <a:ext uri="{FF2B5EF4-FFF2-40B4-BE49-F238E27FC236}">
                <a16:creationId xmlns:a16="http://schemas.microsoft.com/office/drawing/2014/main" id="{A868F49D-0487-7522-0B25-4620A4FC8FFF}"/>
              </a:ext>
            </a:extLst>
          </p:cNvPr>
          <p:cNvSpPr>
            <a:spLocks noGrp="1" noChangeArrowheads="1"/>
          </p:cNvSpPr>
          <p:nvPr>
            <p:ph type="body" sz="half" idx="1"/>
          </p:nvPr>
        </p:nvSpPr>
        <p:spPr>
          <a:xfrm>
            <a:off x="468313" y="1341438"/>
            <a:ext cx="7786687" cy="4895850"/>
          </a:xfrm>
        </p:spPr>
        <p:txBody>
          <a:bodyPr/>
          <a:lstStyle/>
          <a:p>
            <a:pPr algn="just" eaLnBrk="1" hangingPunct="1">
              <a:buFont typeface="Wingdings" pitchFamily="2" charset="2"/>
              <a:buNone/>
            </a:pPr>
            <a:r>
              <a:rPr lang="en-US" altLang="zh-CN" sz="3200" b="1">
                <a:latin typeface="楷体_GB2312" panose="02010609030101010101" pitchFamily="49" charset="-122"/>
                <a:ea typeface="楷体_GB2312" panose="02010609030101010101" pitchFamily="49" charset="-122"/>
              </a:rPr>
              <a:t>       </a:t>
            </a:r>
            <a:r>
              <a:rPr lang="zh-CN" altLang="en-US" sz="3200" b="1">
                <a:latin typeface="楷体_GB2312" panose="02010609030101010101" pitchFamily="49" charset="-122"/>
                <a:ea typeface="楷体_GB2312" panose="02010609030101010101" pitchFamily="49" charset="-122"/>
              </a:rPr>
              <a:t>在转基因植物方面取得重大进展，比普通西红柿保鲜时间更长的转基因西红柿投放市场。</a:t>
            </a:r>
          </a:p>
          <a:p>
            <a:pPr algn="just" eaLnBrk="1" hangingPunct="1">
              <a:buFont typeface="Wingdings" pitchFamily="2" charset="2"/>
              <a:buNone/>
            </a:pPr>
            <a:r>
              <a:rPr lang="zh-CN" altLang="en-US" sz="3200" b="1">
                <a:latin typeface="楷体_GB2312" panose="02010609030101010101" pitchFamily="49" charset="-122"/>
                <a:ea typeface="楷体_GB2312" panose="02010609030101010101" pitchFamily="49" charset="-122"/>
              </a:rPr>
              <a:t>      转基因玉米、转基因大豆相继投入商品生产。</a:t>
            </a:r>
          </a:p>
          <a:p>
            <a:pPr algn="just" eaLnBrk="1" hangingPunct="1">
              <a:buFont typeface="Wingdings" pitchFamily="2" charset="2"/>
              <a:buNone/>
            </a:pPr>
            <a:r>
              <a:rPr lang="zh-CN" altLang="en-US" sz="3200" b="1">
                <a:latin typeface="楷体_GB2312" panose="02010609030101010101" pitchFamily="49" charset="-122"/>
                <a:ea typeface="楷体_GB2312" panose="02010609030101010101" pitchFamily="49" charset="-122"/>
              </a:rPr>
              <a:t>      我国科学家将蛋白酶抑制剂基因转入棉花，获得抗棉铃虫的棉花株。</a:t>
            </a:r>
            <a:endParaRPr lang="zh-CN" altLang="en-US" sz="3200"/>
          </a:p>
        </p:txBody>
      </p:sp>
      <p:sp>
        <p:nvSpPr>
          <p:cNvPr id="112645" name="Rectangle 3">
            <a:extLst>
              <a:ext uri="{FF2B5EF4-FFF2-40B4-BE49-F238E27FC236}">
                <a16:creationId xmlns:a16="http://schemas.microsoft.com/office/drawing/2014/main" id="{9837C7BA-19C7-719A-B4CE-6A9381FB45EE}"/>
              </a:ext>
            </a:extLst>
          </p:cNvPr>
          <p:cNvSpPr>
            <a:spLocks noChangeArrowheads="1"/>
          </p:cNvSpPr>
          <p:nvPr/>
        </p:nvSpPr>
        <p:spPr bwMode="auto">
          <a:xfrm>
            <a:off x="611188" y="620713"/>
            <a:ext cx="4897437" cy="549275"/>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en-US" altLang="zh-CN"/>
              <a:t> </a:t>
            </a:r>
            <a:r>
              <a:rPr lang="zh-CN" altLang="en-US" b="1">
                <a:solidFill>
                  <a:srgbClr val="E81F1A"/>
                </a:solidFill>
                <a:ea typeface="黑体" panose="02010609060101010101" pitchFamily="49" charset="-122"/>
              </a:rPr>
              <a:t>转基因植物和转基因食品</a:t>
            </a:r>
          </a:p>
        </p:txBody>
      </p:sp>
      <p:pic>
        <p:nvPicPr>
          <p:cNvPr id="112646" name="Picture 4" descr="back">
            <a:hlinkClick r:id="rId3" action="ppaction://hlinksldjump"/>
            <a:extLst>
              <a:ext uri="{FF2B5EF4-FFF2-40B4-BE49-F238E27FC236}">
                <a16:creationId xmlns:a16="http://schemas.microsoft.com/office/drawing/2014/main" id="{CEB5CD68-7C2C-EF6D-A3D6-C0247E506C3D}"/>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877050" y="6383338"/>
            <a:ext cx="1584325" cy="474662"/>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日期占位符 4">
            <a:extLst>
              <a:ext uri="{FF2B5EF4-FFF2-40B4-BE49-F238E27FC236}">
                <a16:creationId xmlns:a16="http://schemas.microsoft.com/office/drawing/2014/main" id="{A9F881FF-5DE6-4FB4-D253-09B9CC3F573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E9A15640-EAE1-D148-8355-8B3825D3A848}" type="datetime1">
              <a:rPr lang="zh-CN" altLang="en-US" sz="1000" smtClean="0"/>
              <a:pPr/>
              <a:t>2023/8/31</a:t>
            </a:fld>
            <a:endParaRPr lang="en-US" altLang="zh-CN" sz="1000"/>
          </a:p>
        </p:txBody>
      </p:sp>
      <p:sp>
        <p:nvSpPr>
          <p:cNvPr id="114691" name="灯片编号占位符 5">
            <a:extLst>
              <a:ext uri="{FF2B5EF4-FFF2-40B4-BE49-F238E27FC236}">
                <a16:creationId xmlns:a16="http://schemas.microsoft.com/office/drawing/2014/main" id="{CF0A3859-4FC6-6583-614F-5F520478D2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C529F4E5-5816-5940-8177-A1F0CCE37729}" type="slidenum">
              <a:rPr lang="en-US" altLang="zh-CN" sz="1000" smtClean="0"/>
              <a:pPr/>
              <a:t>59</a:t>
            </a:fld>
            <a:endParaRPr lang="en-US" altLang="zh-CN" sz="1000"/>
          </a:p>
        </p:txBody>
      </p:sp>
      <p:pic>
        <p:nvPicPr>
          <p:cNvPr id="114692" name="图片 6">
            <a:extLst>
              <a:ext uri="{FF2B5EF4-FFF2-40B4-BE49-F238E27FC236}">
                <a16:creationId xmlns:a16="http://schemas.microsoft.com/office/drawing/2014/main" id="{A779392C-8219-37DF-E99B-6178558AC9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54038"/>
            <a:ext cx="5478463" cy="565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2">
            <a:extLst>
              <a:ext uri="{FF2B5EF4-FFF2-40B4-BE49-F238E27FC236}">
                <a16:creationId xmlns:a16="http://schemas.microsoft.com/office/drawing/2014/main" id="{F17CB4A6-8FCB-92B6-E076-61E7D190BD2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6D281FD-B18B-8646-935F-D7DFC0B3EAD7}" type="datetime1">
              <a:rPr lang="zh-CN" altLang="en-US" sz="1000" smtClean="0"/>
              <a:pPr>
                <a:spcBef>
                  <a:spcPct val="0"/>
                </a:spcBef>
                <a:buClrTx/>
                <a:buSzTx/>
                <a:buFontTx/>
                <a:buNone/>
              </a:pPr>
              <a:t>2023/8/31</a:t>
            </a:fld>
            <a:endParaRPr lang="en-US" altLang="zh-CN" sz="1000"/>
          </a:p>
        </p:txBody>
      </p:sp>
      <p:sp>
        <p:nvSpPr>
          <p:cNvPr id="14339" name="灯片编号占位符 4">
            <a:extLst>
              <a:ext uri="{FF2B5EF4-FFF2-40B4-BE49-F238E27FC236}">
                <a16:creationId xmlns:a16="http://schemas.microsoft.com/office/drawing/2014/main" id="{E279DAB4-02F8-0C43-2F64-9909096AE5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93CA5F3-2F00-104A-A7EA-139CC985A8B4}" type="slidenum">
              <a:rPr lang="en-US" altLang="zh-CN" sz="1000" smtClean="0"/>
              <a:pPr>
                <a:spcBef>
                  <a:spcPct val="0"/>
                </a:spcBef>
                <a:buClrTx/>
                <a:buSzTx/>
                <a:buFontTx/>
                <a:buNone/>
              </a:pPr>
              <a:t>6</a:t>
            </a:fld>
            <a:endParaRPr lang="en-US" altLang="zh-CN" sz="1000"/>
          </a:p>
        </p:txBody>
      </p:sp>
      <p:sp>
        <p:nvSpPr>
          <p:cNvPr id="14340" name="Rectangle 7">
            <a:extLst>
              <a:ext uri="{FF2B5EF4-FFF2-40B4-BE49-F238E27FC236}">
                <a16:creationId xmlns:a16="http://schemas.microsoft.com/office/drawing/2014/main" id="{3BA5E808-719F-2511-1C41-EADEB88A485E}"/>
              </a:ext>
            </a:extLst>
          </p:cNvPr>
          <p:cNvSpPr>
            <a:spLocks noGrp="1" noChangeArrowheads="1"/>
          </p:cNvSpPr>
          <p:nvPr>
            <p:ph type="title"/>
          </p:nvPr>
        </p:nvSpPr>
        <p:spPr>
          <a:xfrm>
            <a:off x="1143000" y="2786063"/>
            <a:ext cx="7056438" cy="863600"/>
          </a:xfrm>
          <a:solidFill>
            <a:schemeClr val="accent1"/>
          </a:solidFill>
          <a:ln w="28575">
            <a:solidFill>
              <a:schemeClr val="hlink"/>
            </a:solidFill>
            <a:miter lim="800000"/>
            <a:headEnd/>
            <a:tailEnd/>
          </a:ln>
        </p:spPr>
        <p:txBody>
          <a:bodyPr/>
          <a:lstStyle/>
          <a:p>
            <a:pPr eaLnBrk="1" hangingPunct="1"/>
            <a:r>
              <a:rPr lang="en-US" altLang="zh-CN" sz="4800">
                <a:solidFill>
                  <a:srgbClr val="E81F1A"/>
                </a:solidFill>
                <a:latin typeface="微软雅黑" panose="020B0503020204020204" pitchFamily="34" charset="-122"/>
                <a:ea typeface="微软雅黑" panose="020B0503020204020204" pitchFamily="34" charset="-122"/>
              </a:rPr>
              <a:t>  </a:t>
            </a:r>
            <a:r>
              <a:rPr lang="zh-CN" altLang="en-US" sz="4800">
                <a:solidFill>
                  <a:srgbClr val="E81F1A"/>
                </a:solidFill>
                <a:latin typeface="微软雅黑" panose="020B0503020204020204" pitchFamily="34" charset="-122"/>
                <a:ea typeface="微软雅黑" panose="020B0503020204020204" pitchFamily="34" charset="-122"/>
              </a:rPr>
              <a:t>一、分子生物学的定义</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日期占位符 3">
            <a:extLst>
              <a:ext uri="{FF2B5EF4-FFF2-40B4-BE49-F238E27FC236}">
                <a16:creationId xmlns:a16="http://schemas.microsoft.com/office/drawing/2014/main" id="{20332C96-562E-1F06-5760-4EB68550F28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AA251D6-285D-2D42-8325-E5ED5EC35D3F}" type="datetime1">
              <a:rPr lang="zh-CN" altLang="en-US" sz="1000" smtClean="0"/>
              <a:pPr>
                <a:spcBef>
                  <a:spcPct val="0"/>
                </a:spcBef>
                <a:buClrTx/>
                <a:buSzTx/>
                <a:buFontTx/>
                <a:buNone/>
              </a:pPr>
              <a:t>2023/8/31</a:t>
            </a:fld>
            <a:endParaRPr lang="en-US" altLang="zh-CN" sz="1000"/>
          </a:p>
        </p:txBody>
      </p:sp>
      <p:sp>
        <p:nvSpPr>
          <p:cNvPr id="115715" name="灯片编号占位符 5">
            <a:extLst>
              <a:ext uri="{FF2B5EF4-FFF2-40B4-BE49-F238E27FC236}">
                <a16:creationId xmlns:a16="http://schemas.microsoft.com/office/drawing/2014/main" id="{EC036402-175F-2006-EDF8-3D9AD94B98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B4637B3-602D-2F43-8A58-1473D14EB308}" type="slidenum">
              <a:rPr lang="en-US" altLang="zh-CN" sz="1000" smtClean="0"/>
              <a:pPr>
                <a:spcBef>
                  <a:spcPct val="0"/>
                </a:spcBef>
                <a:buClrTx/>
                <a:buSzTx/>
                <a:buFontTx/>
                <a:buNone/>
              </a:pPr>
              <a:t>60</a:t>
            </a:fld>
            <a:endParaRPr lang="en-US" altLang="zh-CN" sz="1000"/>
          </a:p>
        </p:txBody>
      </p:sp>
      <p:sp>
        <p:nvSpPr>
          <p:cNvPr id="115716" name="Rectangle 2">
            <a:extLst>
              <a:ext uri="{FF2B5EF4-FFF2-40B4-BE49-F238E27FC236}">
                <a16:creationId xmlns:a16="http://schemas.microsoft.com/office/drawing/2014/main" id="{6C7EEF26-CB45-B7ED-644E-4FDD91A7438B}"/>
              </a:ext>
            </a:extLst>
          </p:cNvPr>
          <p:cNvSpPr>
            <a:spLocks noGrp="1" noChangeArrowheads="1"/>
          </p:cNvSpPr>
          <p:nvPr>
            <p:ph type="title"/>
          </p:nvPr>
        </p:nvSpPr>
        <p:spPr>
          <a:xfrm>
            <a:off x="1143000" y="2857500"/>
            <a:ext cx="7383463" cy="865188"/>
          </a:xfrm>
          <a:solidFill>
            <a:schemeClr val="accent1"/>
          </a:solidFill>
          <a:ln w="28575">
            <a:solidFill>
              <a:schemeClr val="hlink"/>
            </a:solidFill>
            <a:miter lim="800000"/>
            <a:headEnd/>
            <a:tailEnd/>
          </a:ln>
        </p:spPr>
        <p:txBody>
          <a:bodyPr/>
          <a:lstStyle/>
          <a:p>
            <a:pPr eaLnBrk="1" hangingPunct="1"/>
            <a:r>
              <a:rPr lang="zh-CN" altLang="en-US" sz="4800">
                <a:solidFill>
                  <a:srgbClr val="E81F1A"/>
                </a:solidFill>
                <a:latin typeface="微软雅黑" panose="020B0503020204020204" pitchFamily="34" charset="-122"/>
                <a:ea typeface="微软雅黑" panose="020B0503020204020204" pitchFamily="34" charset="-122"/>
              </a:rPr>
              <a:t>四、分子生物学与医药学</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日期占位符 3">
            <a:extLst>
              <a:ext uri="{FF2B5EF4-FFF2-40B4-BE49-F238E27FC236}">
                <a16:creationId xmlns:a16="http://schemas.microsoft.com/office/drawing/2014/main" id="{A72307A3-B697-AC56-3484-1E46332869A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3D3D3C3-9C74-9948-823A-0B0816B93C70}" type="datetime1">
              <a:rPr lang="zh-CN" altLang="en-US" sz="1000" smtClean="0"/>
              <a:pPr>
                <a:spcBef>
                  <a:spcPct val="0"/>
                </a:spcBef>
                <a:buClrTx/>
                <a:buSzTx/>
                <a:buFontTx/>
                <a:buNone/>
              </a:pPr>
              <a:t>2023/8/31</a:t>
            </a:fld>
            <a:endParaRPr lang="en-US" altLang="zh-CN" sz="1000"/>
          </a:p>
        </p:txBody>
      </p:sp>
      <p:sp>
        <p:nvSpPr>
          <p:cNvPr id="117763" name="灯片编号占位符 5">
            <a:extLst>
              <a:ext uri="{FF2B5EF4-FFF2-40B4-BE49-F238E27FC236}">
                <a16:creationId xmlns:a16="http://schemas.microsoft.com/office/drawing/2014/main" id="{47EA3006-C59F-F60E-8854-ED3DF93949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4D143C61-B1FF-CB44-A268-C06218F92446}" type="slidenum">
              <a:rPr lang="en-US" altLang="zh-CN" sz="1000" smtClean="0"/>
              <a:pPr>
                <a:spcBef>
                  <a:spcPct val="0"/>
                </a:spcBef>
                <a:buClrTx/>
                <a:buSzTx/>
                <a:buFontTx/>
                <a:buNone/>
              </a:pPr>
              <a:t>61</a:t>
            </a:fld>
            <a:endParaRPr lang="en-US" altLang="zh-CN" sz="1000"/>
          </a:p>
        </p:txBody>
      </p:sp>
      <p:sp>
        <p:nvSpPr>
          <p:cNvPr id="460802" name="Rectangle 2">
            <a:extLst>
              <a:ext uri="{FF2B5EF4-FFF2-40B4-BE49-F238E27FC236}">
                <a16:creationId xmlns:a16="http://schemas.microsoft.com/office/drawing/2014/main" id="{1E62CAF4-D932-67AD-9CA0-FD581C102464}"/>
              </a:ext>
            </a:extLst>
          </p:cNvPr>
          <p:cNvSpPr>
            <a:spLocks noGrp="1" noChangeArrowheads="1"/>
          </p:cNvSpPr>
          <p:nvPr>
            <p:ph type="body" idx="1"/>
          </p:nvPr>
        </p:nvSpPr>
        <p:spPr>
          <a:xfrm>
            <a:off x="357188" y="1643063"/>
            <a:ext cx="8064500" cy="4319587"/>
          </a:xfrm>
        </p:spPr>
        <p:txBody>
          <a:bodyPr/>
          <a:lstStyle/>
          <a:p>
            <a:pPr algn="just" eaLnBrk="1" hangingPunct="1">
              <a:lnSpc>
                <a:spcPct val="125000"/>
              </a:lnSpc>
              <a:buFont typeface="Wingdings" pitchFamily="2" charset="2"/>
              <a:buNone/>
            </a:pPr>
            <a:r>
              <a:rPr lang="en-US" altLang="zh-CN" sz="2800">
                <a:solidFill>
                  <a:srgbClr val="AE0E19"/>
                </a:solidFill>
                <a:latin typeface="楷体_GB2312" panose="02010609030101010101" pitchFamily="49" charset="-122"/>
                <a:ea typeface="楷体_GB2312" panose="02010609030101010101" pitchFamily="49" charset="-122"/>
              </a:rPr>
              <a:t>       </a:t>
            </a:r>
            <a:r>
              <a:rPr lang="en-US" altLang="zh-CN" sz="2800" b="1">
                <a:latin typeface="楷体_GB2312" panose="02010609030101010101" pitchFamily="49" charset="-122"/>
                <a:ea typeface="楷体_GB2312" panose="02010609030101010101" pitchFamily="49" charset="-122"/>
              </a:rPr>
              <a:t>1.</a:t>
            </a:r>
            <a:r>
              <a:rPr lang="zh-CN" altLang="en-US" sz="2800" b="1">
                <a:latin typeface="楷体_GB2312" panose="02010609030101010101" pitchFamily="49" charset="-122"/>
                <a:ea typeface="楷体_GB2312" panose="02010609030101010101" pitchFamily="49" charset="-122"/>
              </a:rPr>
              <a:t>从</a:t>
            </a:r>
            <a:r>
              <a:rPr lang="zh-CN" altLang="en-US" sz="2800" b="1">
                <a:solidFill>
                  <a:srgbClr val="003399"/>
                </a:solidFill>
                <a:latin typeface="楷体_GB2312" panose="02010609030101010101" pitchFamily="49" charset="-122"/>
                <a:ea typeface="楷体_GB2312" panose="02010609030101010101" pitchFamily="49" charset="-122"/>
              </a:rPr>
              <a:t>机体表型</a:t>
            </a:r>
            <a:r>
              <a:rPr lang="zh-CN" altLang="en-US" sz="2800" b="1">
                <a:latin typeface="楷体_GB2312" panose="02010609030101010101" pitchFamily="49" charset="-122"/>
                <a:ea typeface="楷体_GB2312" panose="02010609030101010101" pitchFamily="49" charset="-122"/>
              </a:rPr>
              <a:t>来认识疾病</a:t>
            </a:r>
            <a:r>
              <a:rPr lang="en-US" altLang="zh-CN" sz="2800" b="1">
                <a:latin typeface="楷体_GB2312" panose="02010609030101010101" pitchFamily="49" charset="-122"/>
                <a:ea typeface="楷体_GB2312" panose="02010609030101010101" pitchFamily="49" charset="-122"/>
              </a:rPr>
              <a:t>,</a:t>
            </a:r>
            <a:r>
              <a:rPr lang="zh-CN" altLang="en-US" sz="2800" b="1">
                <a:latin typeface="楷体_GB2312" panose="02010609030101010101" pitchFamily="49" charset="-122"/>
                <a:ea typeface="楷体_GB2312" panose="02010609030101010101" pitchFamily="49" charset="-122"/>
              </a:rPr>
              <a:t>即根据现象和检查所获知的症状与体征。 </a:t>
            </a:r>
          </a:p>
          <a:p>
            <a:pPr algn="just" eaLnBrk="1" hangingPunct="1">
              <a:lnSpc>
                <a:spcPct val="125000"/>
              </a:lnSpc>
              <a:buFont typeface="Wingdings" pitchFamily="2" charset="2"/>
              <a:buNone/>
            </a:pPr>
            <a:r>
              <a:rPr lang="zh-CN" altLang="en-US" sz="2800" b="1">
                <a:latin typeface="楷体_GB2312" panose="02010609030101010101" pitchFamily="49" charset="-122"/>
                <a:ea typeface="楷体_GB2312" panose="02010609030101010101" pitchFamily="49" charset="-122"/>
              </a:rPr>
              <a:t>       </a:t>
            </a:r>
            <a:r>
              <a:rPr lang="en-US" altLang="zh-CN" sz="2800" b="1">
                <a:latin typeface="楷体_GB2312" panose="02010609030101010101" pitchFamily="49" charset="-122"/>
                <a:ea typeface="楷体_GB2312" panose="02010609030101010101" pitchFamily="49" charset="-122"/>
              </a:rPr>
              <a:t>2.</a:t>
            </a:r>
            <a:r>
              <a:rPr lang="zh-CN" altLang="en-US" sz="2800" b="1">
                <a:latin typeface="楷体_GB2312" panose="02010609030101010101" pitchFamily="49" charset="-122"/>
                <a:ea typeface="楷体_GB2312" panose="02010609030101010101" pitchFamily="49" charset="-122"/>
              </a:rPr>
              <a:t>从</a:t>
            </a:r>
            <a:r>
              <a:rPr lang="zh-CN" altLang="en-US" sz="2800" b="1">
                <a:solidFill>
                  <a:srgbClr val="003399"/>
                </a:solidFill>
                <a:latin typeface="楷体_GB2312" panose="02010609030101010101" pitchFamily="49" charset="-122"/>
                <a:ea typeface="楷体_GB2312" panose="02010609030101010101" pitchFamily="49" charset="-122"/>
              </a:rPr>
              <a:t>组织细胞的病理、生理变化</a:t>
            </a:r>
            <a:r>
              <a:rPr lang="zh-CN" altLang="en-US" sz="2800" b="1">
                <a:latin typeface="楷体_GB2312" panose="02010609030101010101" pitchFamily="49" charset="-122"/>
                <a:ea typeface="楷体_GB2312" panose="02010609030101010101" pitchFamily="49" charset="-122"/>
              </a:rPr>
              <a:t>来分析和诊断疾病。</a:t>
            </a:r>
          </a:p>
          <a:p>
            <a:pPr algn="just" eaLnBrk="1" hangingPunct="1">
              <a:lnSpc>
                <a:spcPct val="125000"/>
              </a:lnSpc>
              <a:buFont typeface="Wingdings" pitchFamily="2" charset="2"/>
              <a:buNone/>
            </a:pPr>
            <a:r>
              <a:rPr lang="zh-CN" altLang="en-US" sz="2800" b="1">
                <a:latin typeface="楷体_GB2312" panose="02010609030101010101" pitchFamily="49" charset="-122"/>
                <a:ea typeface="楷体_GB2312" panose="02010609030101010101" pitchFamily="49" charset="-122"/>
              </a:rPr>
              <a:t>       使人类积累了十分丰富的医学资料。但都不能从本质上真正认识疾病发生的根本原因，更不能从根本上治愈疾病和阐明疾病的发病机制。</a:t>
            </a:r>
          </a:p>
        </p:txBody>
      </p:sp>
      <p:sp>
        <p:nvSpPr>
          <p:cNvPr id="61445" name="Text Box 3">
            <a:extLst>
              <a:ext uri="{FF2B5EF4-FFF2-40B4-BE49-F238E27FC236}">
                <a16:creationId xmlns:a16="http://schemas.microsoft.com/office/drawing/2014/main" id="{F8E2C0BD-2AA2-AAE8-55A2-CAFC0751E393}"/>
              </a:ext>
            </a:extLst>
          </p:cNvPr>
          <p:cNvSpPr txBox="1">
            <a:spLocks noChangeArrowheads="1"/>
          </p:cNvSpPr>
          <p:nvPr/>
        </p:nvSpPr>
        <p:spPr bwMode="auto">
          <a:xfrm>
            <a:off x="928688" y="714375"/>
            <a:ext cx="4340225" cy="646113"/>
          </a:xfrm>
          <a:prstGeom prst="rect">
            <a:avLst/>
          </a:prstGeom>
          <a:noFill/>
          <a:ln w="9525" algn="ctr">
            <a:noFill/>
            <a:miter lim="800000"/>
            <a:headEnd/>
            <a:tailEnd/>
          </a:ln>
        </p:spPr>
        <p:txBody>
          <a:bodyPr wrap="none">
            <a:spAutoFit/>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itchFamily="2" charset="2"/>
              <a:buNone/>
            </a:pPr>
            <a:r>
              <a:rPr lang="zh-CN" altLang="en-US" sz="3600" b="1">
                <a:solidFill>
                  <a:srgbClr val="E81F1A"/>
                </a:solidFill>
                <a:effectLst>
                  <a:outerShdw blurRad="38100" dist="38100" dir="2700000" algn="tl">
                    <a:srgbClr val="C0C0C0"/>
                  </a:outerShdw>
                </a:effectLst>
                <a:ea typeface="黑体" panose="02010609060101010101" pitchFamily="49" charset="-122"/>
              </a:rPr>
              <a:t>人类对疾病的认识：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60802">
                                            <p:txEl>
                                              <p:pRg st="0" end="0"/>
                                            </p:txEl>
                                          </p:spTgt>
                                        </p:tgtEl>
                                        <p:attrNameLst>
                                          <p:attrName>style.visibility</p:attrName>
                                        </p:attrNameLst>
                                      </p:cBhvr>
                                      <p:to>
                                        <p:strVal val="visible"/>
                                      </p:to>
                                    </p:set>
                                    <p:animEffect transition="in" filter="box(in)">
                                      <p:cBhvr>
                                        <p:cTn id="7" dur="500"/>
                                        <p:tgtEl>
                                          <p:spTgt spid="4608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60802">
                                            <p:txEl>
                                              <p:pRg st="1" end="1"/>
                                            </p:txEl>
                                          </p:spTgt>
                                        </p:tgtEl>
                                        <p:attrNameLst>
                                          <p:attrName>style.visibility</p:attrName>
                                        </p:attrNameLst>
                                      </p:cBhvr>
                                      <p:to>
                                        <p:strVal val="visible"/>
                                      </p:to>
                                    </p:set>
                                    <p:animEffect transition="in" filter="box(in)">
                                      <p:cBhvr>
                                        <p:cTn id="12" dur="500"/>
                                        <p:tgtEl>
                                          <p:spTgt spid="4608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60802">
                                            <p:txEl>
                                              <p:pRg st="2" end="2"/>
                                            </p:txEl>
                                          </p:spTgt>
                                        </p:tgtEl>
                                        <p:attrNameLst>
                                          <p:attrName>style.visibility</p:attrName>
                                        </p:attrNameLst>
                                      </p:cBhvr>
                                      <p:to>
                                        <p:strVal val="visible"/>
                                      </p:to>
                                    </p:set>
                                    <p:animEffect transition="in" filter="box(in)">
                                      <p:cBhvr>
                                        <p:cTn id="17" dur="500"/>
                                        <p:tgtEl>
                                          <p:spTgt spid="46080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日期占位符 3">
            <a:extLst>
              <a:ext uri="{FF2B5EF4-FFF2-40B4-BE49-F238E27FC236}">
                <a16:creationId xmlns:a16="http://schemas.microsoft.com/office/drawing/2014/main" id="{4A179455-25E8-0892-A550-8C5214D22D2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44A973BA-558E-9C4F-9DA2-48BBD4D6A86E}" type="datetime1">
              <a:rPr lang="zh-CN" altLang="en-US" sz="1000" smtClean="0"/>
              <a:pPr>
                <a:spcBef>
                  <a:spcPct val="0"/>
                </a:spcBef>
                <a:buClrTx/>
                <a:buSzTx/>
                <a:buFontTx/>
                <a:buNone/>
              </a:pPr>
              <a:t>2023/8/31</a:t>
            </a:fld>
            <a:endParaRPr lang="en-US" altLang="zh-CN" sz="1000"/>
          </a:p>
        </p:txBody>
      </p:sp>
      <p:sp>
        <p:nvSpPr>
          <p:cNvPr id="119811" name="灯片编号占位符 5">
            <a:extLst>
              <a:ext uri="{FF2B5EF4-FFF2-40B4-BE49-F238E27FC236}">
                <a16:creationId xmlns:a16="http://schemas.microsoft.com/office/drawing/2014/main" id="{3A336056-E861-188F-CBA8-D645422E0B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E486529-24F8-3B42-8856-90F998F55FD4}" type="slidenum">
              <a:rPr lang="en-US" altLang="zh-CN" sz="1000" smtClean="0"/>
              <a:pPr>
                <a:spcBef>
                  <a:spcPct val="0"/>
                </a:spcBef>
                <a:buClrTx/>
                <a:buSzTx/>
                <a:buFontTx/>
                <a:buNone/>
              </a:pPr>
              <a:t>62</a:t>
            </a:fld>
            <a:endParaRPr lang="en-US" altLang="zh-CN" sz="1000"/>
          </a:p>
        </p:txBody>
      </p:sp>
      <p:sp>
        <p:nvSpPr>
          <p:cNvPr id="119812" name="Rectangle 2">
            <a:extLst>
              <a:ext uri="{FF2B5EF4-FFF2-40B4-BE49-F238E27FC236}">
                <a16:creationId xmlns:a16="http://schemas.microsoft.com/office/drawing/2014/main" id="{10469FE8-406F-AF1F-0051-E8AB72737257}"/>
              </a:ext>
            </a:extLst>
          </p:cNvPr>
          <p:cNvSpPr>
            <a:spLocks noGrp="1" noChangeArrowheads="1"/>
          </p:cNvSpPr>
          <p:nvPr>
            <p:ph type="body" idx="1"/>
          </p:nvPr>
        </p:nvSpPr>
        <p:spPr>
          <a:xfrm>
            <a:off x="539750" y="1125538"/>
            <a:ext cx="7775575" cy="1657350"/>
          </a:xfrm>
        </p:spPr>
        <p:txBody>
          <a:bodyPr/>
          <a:lstStyle/>
          <a:p>
            <a:pPr algn="just" eaLnBrk="1" hangingPunct="1">
              <a:lnSpc>
                <a:spcPct val="110000"/>
              </a:lnSpc>
              <a:buFont typeface="Wingdings" pitchFamily="2" charset="2"/>
              <a:buNone/>
            </a:pPr>
            <a:r>
              <a:rPr lang="en-US" altLang="zh-CN" b="1">
                <a:latin typeface="黑体" panose="02010609060101010101" pitchFamily="49" charset="-122"/>
                <a:ea typeface="黑体" panose="02010609060101010101" pitchFamily="49" charset="-122"/>
              </a:rPr>
              <a:t>      </a:t>
            </a:r>
            <a:r>
              <a:rPr lang="zh-CN" altLang="en-US" b="1">
                <a:latin typeface="楷体_GB2312" panose="02010609030101010101" pitchFamily="49" charset="-122"/>
                <a:ea typeface="楷体_GB2312" panose="02010609030101010101" pitchFamily="49" charset="-122"/>
              </a:rPr>
              <a:t>现代</a:t>
            </a:r>
            <a:r>
              <a:rPr lang="zh-CN" altLang="en-US" sz="2800" b="1">
                <a:latin typeface="楷体_GB2312" panose="02010609030101010101" pitchFamily="49" charset="-122"/>
                <a:ea typeface="楷体_GB2312" panose="02010609030101010101" pitchFamily="49" charset="-122"/>
              </a:rPr>
              <a:t>分子生物学已经对医学的各个领域产生了全面而深刻的影响，并逐步形成了一系列以分子冠名的交叉学科。</a:t>
            </a:r>
            <a:endParaRPr lang="zh-CN" altLang="en-US" sz="2800" b="1">
              <a:solidFill>
                <a:srgbClr val="CA1002"/>
              </a:solidFill>
              <a:latin typeface="楷体_GB2312" panose="02010609030101010101" pitchFamily="49" charset="-122"/>
              <a:ea typeface="楷体_GB2312" panose="02010609030101010101" pitchFamily="49" charset="-122"/>
            </a:endParaRPr>
          </a:p>
        </p:txBody>
      </p:sp>
      <p:sp>
        <p:nvSpPr>
          <p:cNvPr id="565251" name="Rectangle 3">
            <a:extLst>
              <a:ext uri="{FF2B5EF4-FFF2-40B4-BE49-F238E27FC236}">
                <a16:creationId xmlns:a16="http://schemas.microsoft.com/office/drawing/2014/main" id="{505C07DE-11EA-B560-DD18-41621B2129E6}"/>
              </a:ext>
            </a:extLst>
          </p:cNvPr>
          <p:cNvSpPr>
            <a:spLocks noChangeArrowheads="1"/>
          </p:cNvSpPr>
          <p:nvPr/>
        </p:nvSpPr>
        <p:spPr bwMode="auto">
          <a:xfrm>
            <a:off x="611188" y="2636838"/>
            <a:ext cx="77755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buFont typeface="Wingdings" pitchFamily="2" charset="2"/>
              <a:buNone/>
            </a:pPr>
            <a:r>
              <a:rPr lang="en-US" altLang="zh-CN" sz="2600" b="1">
                <a:latin typeface="黑体" panose="02010609060101010101" pitchFamily="49" charset="-122"/>
                <a:ea typeface="黑体" panose="02010609060101010101" pitchFamily="49" charset="-122"/>
              </a:rPr>
              <a:t>       </a:t>
            </a:r>
            <a:r>
              <a:rPr lang="zh-CN" altLang="en-US" sz="2800" b="1">
                <a:latin typeface="楷体_GB2312" panose="02010609030101010101" pitchFamily="49" charset="-122"/>
                <a:ea typeface="楷体_GB2312" panose="02010609030101010101" pitchFamily="49" charset="-122"/>
              </a:rPr>
              <a:t>如</a:t>
            </a:r>
            <a:r>
              <a:rPr lang="zh-CN" altLang="en-US" sz="2800" b="1">
                <a:solidFill>
                  <a:srgbClr val="00B050"/>
                </a:solidFill>
                <a:latin typeface="楷体_GB2312" panose="02010609030101010101" pitchFamily="49" charset="-122"/>
                <a:ea typeface="楷体_GB2312" panose="02010609030101010101" pitchFamily="49" charset="-122"/>
              </a:rPr>
              <a:t>分子遗传学、分子免疫学、分子病理学、分子血液学、分子肿瘤学、分子病毒学、分子流行病学</a:t>
            </a:r>
            <a:r>
              <a:rPr lang="zh-CN" altLang="en-US" sz="2800" b="1">
                <a:latin typeface="楷体_GB2312" panose="02010609030101010101" pitchFamily="49" charset="-122"/>
                <a:ea typeface="楷体_GB2312" panose="02010609030101010101" pitchFamily="49" charset="-122"/>
              </a:rPr>
              <a:t>等。   </a:t>
            </a:r>
            <a:endParaRPr lang="zh-CN" altLang="en-US" sz="2800" b="1">
              <a:solidFill>
                <a:srgbClr val="CA1002"/>
              </a:solidFill>
              <a:latin typeface="楷体_GB2312" panose="02010609030101010101" pitchFamily="49" charset="-122"/>
              <a:ea typeface="楷体_GB2312" panose="02010609030101010101" pitchFamily="49" charset="-122"/>
            </a:endParaRPr>
          </a:p>
        </p:txBody>
      </p:sp>
      <p:sp>
        <p:nvSpPr>
          <p:cNvPr id="565252" name="Rectangle 4">
            <a:extLst>
              <a:ext uri="{FF2B5EF4-FFF2-40B4-BE49-F238E27FC236}">
                <a16:creationId xmlns:a16="http://schemas.microsoft.com/office/drawing/2014/main" id="{7B3E1E75-BF86-06D2-1E92-53D1D492428B}"/>
              </a:ext>
            </a:extLst>
          </p:cNvPr>
          <p:cNvSpPr>
            <a:spLocks noChangeArrowheads="1"/>
          </p:cNvSpPr>
          <p:nvPr/>
        </p:nvSpPr>
        <p:spPr bwMode="auto">
          <a:xfrm>
            <a:off x="611188" y="4076700"/>
            <a:ext cx="77755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buFont typeface="Wingdings" pitchFamily="2" charset="2"/>
              <a:buNone/>
            </a:pPr>
            <a:r>
              <a:rPr lang="en-US" altLang="zh-CN" sz="2600" b="1">
                <a:latin typeface="黑体" panose="02010609060101010101" pitchFamily="49" charset="-122"/>
                <a:ea typeface="黑体" panose="02010609060101010101" pitchFamily="49" charset="-122"/>
              </a:rPr>
              <a:t>       </a:t>
            </a:r>
            <a:r>
              <a:rPr lang="zh-CN" altLang="en-US" sz="2800" b="1">
                <a:latin typeface="楷体_GB2312" panose="02010609030101010101" pitchFamily="49" charset="-122"/>
                <a:ea typeface="楷体_GB2312" panose="02010609030101010101" pitchFamily="49" charset="-122"/>
              </a:rPr>
              <a:t>由于生命本质的高度一致性，</a:t>
            </a:r>
            <a:r>
              <a:rPr lang="zh-CN" altLang="en-US" sz="2800" b="1">
                <a:solidFill>
                  <a:srgbClr val="0070C0"/>
                </a:solidFill>
                <a:latin typeface="楷体_GB2312" panose="02010609030101010101" pitchFamily="49" charset="-122"/>
                <a:ea typeface="楷体_GB2312" panose="02010609030101010101" pitchFamily="49" charset="-122"/>
              </a:rPr>
              <a:t>使得这些学科可以使用同一套理论、同一套技术，来解释和研究不同的病理、生理现象，甚至治疗不同的疾病。</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5251"/>
                                        </p:tgtEl>
                                        <p:attrNameLst>
                                          <p:attrName>style.visibility</p:attrName>
                                        </p:attrNameLst>
                                      </p:cBhvr>
                                      <p:to>
                                        <p:strVal val="visible"/>
                                      </p:to>
                                    </p:set>
                                    <p:animEffect transition="in" filter="blinds(horizontal)">
                                      <p:cBhvr>
                                        <p:cTn id="7" dur="500"/>
                                        <p:tgtEl>
                                          <p:spTgt spid="565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65252"/>
                                        </p:tgtEl>
                                        <p:attrNameLst>
                                          <p:attrName>style.visibility</p:attrName>
                                        </p:attrNameLst>
                                      </p:cBhvr>
                                      <p:to>
                                        <p:strVal val="visible"/>
                                      </p:to>
                                    </p:set>
                                    <p:animEffect transition="in" filter="box(in)">
                                      <p:cBhvr>
                                        <p:cTn id="12" dur="500"/>
                                        <p:tgtEl>
                                          <p:spTgt spid="565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1" grpId="0"/>
      <p:bldP spid="56525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日期占位符 3">
            <a:extLst>
              <a:ext uri="{FF2B5EF4-FFF2-40B4-BE49-F238E27FC236}">
                <a16:creationId xmlns:a16="http://schemas.microsoft.com/office/drawing/2014/main" id="{9CF06B1E-BEDD-3089-F84C-CA2529721DA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5C09EBA-4B7A-664F-9684-721AF9E4E657}" type="datetime1">
              <a:rPr lang="zh-CN" altLang="en-US" sz="1000" smtClean="0"/>
              <a:pPr>
                <a:spcBef>
                  <a:spcPct val="0"/>
                </a:spcBef>
                <a:buClrTx/>
                <a:buSzTx/>
                <a:buFontTx/>
                <a:buNone/>
              </a:pPr>
              <a:t>2023/8/31</a:t>
            </a:fld>
            <a:endParaRPr lang="en-US" altLang="zh-CN" sz="1000"/>
          </a:p>
        </p:txBody>
      </p:sp>
      <p:sp>
        <p:nvSpPr>
          <p:cNvPr id="121859" name="灯片编号占位符 5">
            <a:extLst>
              <a:ext uri="{FF2B5EF4-FFF2-40B4-BE49-F238E27FC236}">
                <a16:creationId xmlns:a16="http://schemas.microsoft.com/office/drawing/2014/main" id="{E7C536B4-A266-A84B-B473-F4028D3EB3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5380B9A-4A23-4542-AEA5-C7675563EB6D}" type="slidenum">
              <a:rPr lang="en-US" altLang="zh-CN" sz="1000" smtClean="0"/>
              <a:pPr>
                <a:spcBef>
                  <a:spcPct val="0"/>
                </a:spcBef>
                <a:buClrTx/>
                <a:buSzTx/>
                <a:buFontTx/>
                <a:buNone/>
              </a:pPr>
              <a:t>63</a:t>
            </a:fld>
            <a:endParaRPr lang="en-US" altLang="zh-CN" sz="1000"/>
          </a:p>
        </p:txBody>
      </p:sp>
      <p:sp>
        <p:nvSpPr>
          <p:cNvPr id="121860" name="Rectangle 2">
            <a:extLst>
              <a:ext uri="{FF2B5EF4-FFF2-40B4-BE49-F238E27FC236}">
                <a16:creationId xmlns:a16="http://schemas.microsoft.com/office/drawing/2014/main" id="{8A8CD5EA-719E-79D5-2809-AAB473EE033E}"/>
              </a:ext>
            </a:extLst>
          </p:cNvPr>
          <p:cNvSpPr>
            <a:spLocks noGrp="1" noChangeArrowheads="1"/>
          </p:cNvSpPr>
          <p:nvPr>
            <p:ph type="body" idx="1"/>
          </p:nvPr>
        </p:nvSpPr>
        <p:spPr>
          <a:xfrm>
            <a:off x="611188" y="1268413"/>
            <a:ext cx="7818437" cy="1439862"/>
          </a:xfrm>
        </p:spPr>
        <p:txBody>
          <a:bodyPr/>
          <a:lstStyle/>
          <a:p>
            <a:pPr algn="just" eaLnBrk="1" hangingPunct="1">
              <a:lnSpc>
                <a:spcPct val="140000"/>
              </a:lnSpc>
              <a:buFont typeface="Wingdings" pitchFamily="2" charset="2"/>
              <a:buNone/>
            </a:pPr>
            <a:r>
              <a:rPr lang="en-US" altLang="zh-CN" sz="2800">
                <a:latin typeface="宋体" panose="02010600030101010101" pitchFamily="2" charset="-122"/>
              </a:rPr>
              <a:t>      </a:t>
            </a:r>
            <a:r>
              <a:rPr lang="zh-CN" altLang="en-US" sz="2800" b="1">
                <a:latin typeface="楷体_GB2312" panose="02010609030101010101" pitchFamily="49" charset="-122"/>
                <a:ea typeface="楷体_GB2312" panose="02010609030101010101" pitchFamily="49" charset="-122"/>
              </a:rPr>
              <a:t>由于分子生物学的发展和渗透，各种生理和病理现象都可能</a:t>
            </a:r>
            <a:r>
              <a:rPr lang="zh-CN" altLang="en-US" sz="2800" b="1">
                <a:solidFill>
                  <a:srgbClr val="0000FF"/>
                </a:solidFill>
                <a:latin typeface="楷体_GB2312" panose="02010609030101010101" pitchFamily="49" charset="-122"/>
                <a:ea typeface="楷体_GB2312" panose="02010609030101010101" pitchFamily="49" charset="-122"/>
              </a:rPr>
              <a:t>从基因水平</a:t>
            </a:r>
            <a:r>
              <a:rPr lang="zh-CN" altLang="en-US" sz="2800" b="1">
                <a:latin typeface="楷体_GB2312" panose="02010609030101010101" pitchFamily="49" charset="-122"/>
                <a:ea typeface="楷体_GB2312" panose="02010609030101010101" pitchFamily="49" charset="-122"/>
              </a:rPr>
              <a:t>找到答案。</a:t>
            </a:r>
            <a:r>
              <a:rPr lang="zh-CN" altLang="en-US" sz="2800" b="1">
                <a:latin typeface="黑体" panose="02010609060101010101" pitchFamily="49" charset="-122"/>
                <a:ea typeface="黑体" panose="02010609060101010101" pitchFamily="49" charset="-122"/>
              </a:rPr>
              <a:t>       </a:t>
            </a:r>
          </a:p>
        </p:txBody>
      </p:sp>
      <p:sp>
        <p:nvSpPr>
          <p:cNvPr id="540675" name="Rectangle 3">
            <a:extLst>
              <a:ext uri="{FF2B5EF4-FFF2-40B4-BE49-F238E27FC236}">
                <a16:creationId xmlns:a16="http://schemas.microsoft.com/office/drawing/2014/main" id="{6FDEE554-6727-3040-10E9-8DC88F64F73C}"/>
              </a:ext>
            </a:extLst>
          </p:cNvPr>
          <p:cNvSpPr>
            <a:spLocks noChangeArrowheads="1"/>
          </p:cNvSpPr>
          <p:nvPr/>
        </p:nvSpPr>
        <p:spPr bwMode="auto">
          <a:xfrm>
            <a:off x="1331913" y="2492375"/>
            <a:ext cx="82296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 typeface="Wingdings" pitchFamily="2" charset="2"/>
              <a:buNone/>
            </a:pPr>
            <a:r>
              <a:rPr lang="en-US" altLang="zh-CN" sz="2800" b="1">
                <a:latin typeface="黑体" panose="02010609060101010101" pitchFamily="49" charset="-122"/>
                <a:ea typeface="黑体" panose="02010609060101010101" pitchFamily="49" charset="-122"/>
              </a:rPr>
              <a:t>  </a:t>
            </a:r>
            <a:r>
              <a:rPr lang="zh-CN" altLang="en-US" sz="2800" b="1">
                <a:solidFill>
                  <a:srgbClr val="0000FF"/>
                </a:solidFill>
                <a:latin typeface="楷体_GB2312" panose="02010609030101010101" pitchFamily="49" charset="-122"/>
                <a:ea typeface="楷体_GB2312" panose="02010609030101010101" pitchFamily="49" charset="-122"/>
              </a:rPr>
              <a:t>肿瘤</a:t>
            </a:r>
            <a:r>
              <a:rPr lang="zh-CN" altLang="en-US" sz="2800" b="1">
                <a:latin typeface="楷体_GB2312" panose="02010609030101010101" pitchFamily="49" charset="-122"/>
                <a:ea typeface="楷体_GB2312" panose="02010609030101010101" pitchFamily="49" charset="-122"/>
              </a:rPr>
              <a:t>发生与癌基因和肿瘤抑制基因。      </a:t>
            </a:r>
          </a:p>
        </p:txBody>
      </p:sp>
      <p:sp>
        <p:nvSpPr>
          <p:cNvPr id="540676" name="Rectangle 4">
            <a:extLst>
              <a:ext uri="{FF2B5EF4-FFF2-40B4-BE49-F238E27FC236}">
                <a16:creationId xmlns:a16="http://schemas.microsoft.com/office/drawing/2014/main" id="{7457EF5B-6736-5D41-3408-680BB6DC9AC8}"/>
              </a:ext>
            </a:extLst>
          </p:cNvPr>
          <p:cNvSpPr>
            <a:spLocks noChangeArrowheads="1"/>
          </p:cNvSpPr>
          <p:nvPr/>
        </p:nvSpPr>
        <p:spPr bwMode="auto">
          <a:xfrm>
            <a:off x="611188" y="3933825"/>
            <a:ext cx="80327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 typeface="Wingdings" pitchFamily="2" charset="2"/>
              <a:buNone/>
            </a:pPr>
            <a:r>
              <a:rPr lang="en-US" altLang="zh-CN" sz="2800" b="1">
                <a:latin typeface="楷体_GB2312" panose="02010609030101010101" pitchFamily="49" charset="-122"/>
                <a:ea typeface="楷体_GB2312" panose="02010609030101010101" pitchFamily="49" charset="-122"/>
              </a:rPr>
              <a:t>      </a:t>
            </a:r>
            <a:r>
              <a:rPr lang="zh-CN" altLang="en-US" sz="2800" b="1">
                <a:latin typeface="楷体_GB2312" panose="02010609030101010101" pitchFamily="49" charset="-122"/>
                <a:ea typeface="楷体_GB2312" panose="02010609030101010101" pitchFamily="49" charset="-122"/>
              </a:rPr>
              <a:t>表明生物机体各种各样的生命现象及生理和病理表现，</a:t>
            </a:r>
            <a:r>
              <a:rPr lang="zh-CN" altLang="en-US" sz="2800" b="1">
                <a:solidFill>
                  <a:srgbClr val="FF0000"/>
                </a:solidFill>
                <a:latin typeface="楷体_GB2312" panose="02010609030101010101" pitchFamily="49" charset="-122"/>
                <a:ea typeface="楷体_GB2312" panose="02010609030101010101" pitchFamily="49" charset="-122"/>
              </a:rPr>
              <a:t>几乎无一不与基因有关</a:t>
            </a:r>
            <a:r>
              <a:rPr lang="zh-CN" altLang="en-US" sz="2800" b="1">
                <a:latin typeface="楷体_GB2312" panose="02010609030101010101" pitchFamily="49" charset="-122"/>
                <a:ea typeface="楷体_GB2312" panose="02010609030101010101" pitchFamily="49" charset="-122"/>
              </a:rPr>
              <a:t>。 </a:t>
            </a:r>
          </a:p>
        </p:txBody>
      </p:sp>
      <p:sp>
        <p:nvSpPr>
          <p:cNvPr id="540677" name="Rectangle 5">
            <a:extLst>
              <a:ext uri="{FF2B5EF4-FFF2-40B4-BE49-F238E27FC236}">
                <a16:creationId xmlns:a16="http://schemas.microsoft.com/office/drawing/2014/main" id="{B1882D6F-003E-89F3-7AC9-D5BDAD133844}"/>
              </a:ext>
            </a:extLst>
          </p:cNvPr>
          <p:cNvSpPr>
            <a:spLocks noChangeArrowheads="1"/>
          </p:cNvSpPr>
          <p:nvPr/>
        </p:nvSpPr>
        <p:spPr bwMode="auto">
          <a:xfrm>
            <a:off x="755650" y="3213100"/>
            <a:ext cx="82296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 typeface="Wingdings" pitchFamily="2" charset="2"/>
              <a:buNone/>
            </a:pPr>
            <a:r>
              <a:rPr lang="en-US" altLang="zh-CN" sz="2800" b="1">
                <a:latin typeface="楷体_GB2312" panose="02010609030101010101" pitchFamily="49" charset="-122"/>
                <a:ea typeface="楷体_GB2312" panose="02010609030101010101" pitchFamily="49" charset="-122"/>
              </a:rPr>
              <a:t>     </a:t>
            </a:r>
            <a:r>
              <a:rPr lang="zh-CN" altLang="en-US" sz="2800" b="1">
                <a:solidFill>
                  <a:srgbClr val="0000FF"/>
                </a:solidFill>
                <a:latin typeface="楷体_GB2312" panose="02010609030101010101" pitchFamily="49" charset="-122"/>
                <a:ea typeface="楷体_GB2312" panose="02010609030101010101" pitchFamily="49" charset="-122"/>
              </a:rPr>
              <a:t>药物的耐药性</a:t>
            </a:r>
            <a:r>
              <a:rPr lang="zh-CN" altLang="en-US" sz="2800" b="1">
                <a:latin typeface="楷体_GB2312" panose="02010609030101010101" pitchFamily="49" charset="-122"/>
                <a:ea typeface="楷体_GB2312" panose="02010609030101010101" pitchFamily="49" charset="-122"/>
              </a:rPr>
              <a:t>与抗药基因。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40675"/>
                                        </p:tgtEl>
                                        <p:attrNameLst>
                                          <p:attrName>style.visibility</p:attrName>
                                        </p:attrNameLst>
                                      </p:cBhvr>
                                      <p:to>
                                        <p:strVal val="visible"/>
                                      </p:to>
                                    </p:set>
                                    <p:animEffect transition="in" filter="box(in)">
                                      <p:cBhvr>
                                        <p:cTn id="7" dur="500"/>
                                        <p:tgtEl>
                                          <p:spTgt spid="5406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40677"/>
                                        </p:tgtEl>
                                        <p:attrNameLst>
                                          <p:attrName>style.visibility</p:attrName>
                                        </p:attrNameLst>
                                      </p:cBhvr>
                                      <p:to>
                                        <p:strVal val="visible"/>
                                      </p:to>
                                    </p:set>
                                    <p:animEffect transition="in" filter="box(in)">
                                      <p:cBhvr>
                                        <p:cTn id="12" dur="500"/>
                                        <p:tgtEl>
                                          <p:spTgt spid="5406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540676"/>
                                        </p:tgtEl>
                                        <p:attrNameLst>
                                          <p:attrName>style.visibility</p:attrName>
                                        </p:attrNameLst>
                                      </p:cBhvr>
                                      <p:to>
                                        <p:strVal val="visible"/>
                                      </p:to>
                                    </p:set>
                                    <p:animEffect transition="in" filter="box(in)">
                                      <p:cBhvr>
                                        <p:cTn id="17" dur="500"/>
                                        <p:tgtEl>
                                          <p:spTgt spid="540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p:bldP spid="540676" grpId="0"/>
      <p:bldP spid="54067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日期占位符 3">
            <a:extLst>
              <a:ext uri="{FF2B5EF4-FFF2-40B4-BE49-F238E27FC236}">
                <a16:creationId xmlns:a16="http://schemas.microsoft.com/office/drawing/2014/main" id="{12B5BCCE-E0CF-D4AE-4857-8586C995BE5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44561A3-1999-674C-95C4-54E2FF6BA8CD}" type="datetime1">
              <a:rPr lang="zh-CN" altLang="en-US" sz="1000" smtClean="0"/>
              <a:pPr>
                <a:spcBef>
                  <a:spcPct val="0"/>
                </a:spcBef>
                <a:buClrTx/>
                <a:buSzTx/>
                <a:buFontTx/>
                <a:buNone/>
              </a:pPr>
              <a:t>2023/8/31</a:t>
            </a:fld>
            <a:endParaRPr lang="en-US" altLang="zh-CN" sz="1000"/>
          </a:p>
        </p:txBody>
      </p:sp>
      <p:sp>
        <p:nvSpPr>
          <p:cNvPr id="123907" name="灯片编号占位符 5">
            <a:extLst>
              <a:ext uri="{FF2B5EF4-FFF2-40B4-BE49-F238E27FC236}">
                <a16:creationId xmlns:a16="http://schemas.microsoft.com/office/drawing/2014/main" id="{FF7324F5-FB3F-93DC-7952-69DB13D9042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86FEFFF-1C4F-7B42-B5C5-B0BAC9E7AC16}" type="slidenum">
              <a:rPr lang="en-US" altLang="zh-CN" sz="1000" smtClean="0"/>
              <a:pPr>
                <a:spcBef>
                  <a:spcPct val="0"/>
                </a:spcBef>
                <a:buClrTx/>
                <a:buSzTx/>
                <a:buFontTx/>
                <a:buNone/>
              </a:pPr>
              <a:t>64</a:t>
            </a:fld>
            <a:endParaRPr lang="en-US" altLang="zh-CN" sz="1000"/>
          </a:p>
        </p:txBody>
      </p:sp>
      <p:sp>
        <p:nvSpPr>
          <p:cNvPr id="123908" name="Rectangle 2">
            <a:extLst>
              <a:ext uri="{FF2B5EF4-FFF2-40B4-BE49-F238E27FC236}">
                <a16:creationId xmlns:a16="http://schemas.microsoft.com/office/drawing/2014/main" id="{FE2E5E88-C9AF-0F1E-4734-25A6B1663F57}"/>
              </a:ext>
            </a:extLst>
          </p:cNvPr>
          <p:cNvSpPr>
            <a:spLocks noGrp="1" noChangeArrowheads="1"/>
          </p:cNvSpPr>
          <p:nvPr>
            <p:ph type="title"/>
          </p:nvPr>
        </p:nvSpPr>
        <p:spPr>
          <a:xfrm>
            <a:off x="642938" y="714375"/>
            <a:ext cx="7072312" cy="1289050"/>
          </a:xfrm>
        </p:spPr>
        <p:txBody>
          <a:bodyPr/>
          <a:lstStyle/>
          <a:p>
            <a:pPr marL="1346200" indent="-1346200" eaLnBrk="1" hangingPunct="1"/>
            <a:r>
              <a:rPr lang="zh-CN" altLang="en-US" sz="3600">
                <a:solidFill>
                  <a:srgbClr val="C00000"/>
                </a:solidFill>
                <a:latin typeface="微软雅黑" panose="020B0503020204020204" pitchFamily="34" charset="-122"/>
                <a:ea typeface="微软雅黑" panose="020B0503020204020204" pitchFamily="34" charset="-122"/>
              </a:rPr>
              <a:t>（一）分子生物学在基础医学中     的应用</a:t>
            </a:r>
            <a:endParaRPr lang="zh-CN" altLang="en-US" sz="4400">
              <a:solidFill>
                <a:srgbClr val="C00000"/>
              </a:solidFill>
              <a:latin typeface="微软雅黑" panose="020B0503020204020204" pitchFamily="34" charset="-122"/>
              <a:ea typeface="微软雅黑" panose="020B0503020204020204" pitchFamily="34" charset="-122"/>
            </a:endParaRPr>
          </a:p>
        </p:txBody>
      </p:sp>
      <p:sp>
        <p:nvSpPr>
          <p:cNvPr id="123909" name="Rectangle 3">
            <a:extLst>
              <a:ext uri="{FF2B5EF4-FFF2-40B4-BE49-F238E27FC236}">
                <a16:creationId xmlns:a16="http://schemas.microsoft.com/office/drawing/2014/main" id="{8DA0132A-4E1A-58C6-7901-40605531BE08}"/>
              </a:ext>
            </a:extLst>
          </p:cNvPr>
          <p:cNvSpPr>
            <a:spLocks noGrp="1" noChangeArrowheads="1"/>
          </p:cNvSpPr>
          <p:nvPr>
            <p:ph type="body" idx="1"/>
          </p:nvPr>
        </p:nvSpPr>
        <p:spPr>
          <a:xfrm>
            <a:off x="571500" y="2286000"/>
            <a:ext cx="7921625" cy="3887788"/>
          </a:xfrm>
        </p:spPr>
        <p:txBody>
          <a:bodyPr/>
          <a:lstStyle/>
          <a:p>
            <a:pPr algn="just" eaLnBrk="1" hangingPunct="1">
              <a:lnSpc>
                <a:spcPct val="120000"/>
              </a:lnSpc>
              <a:buFont typeface="Wingdings" pitchFamily="2" charset="2"/>
              <a:buNone/>
            </a:pPr>
            <a:r>
              <a:rPr lang="en-US" altLang="zh-CN" sz="3200">
                <a:latin typeface="宋体" panose="02010600030101010101" pitchFamily="2" charset="-122"/>
              </a:rPr>
              <a:t>      </a:t>
            </a:r>
            <a:r>
              <a:rPr lang="zh-CN" altLang="en-US" sz="2800" b="1">
                <a:latin typeface="楷体_GB2312" panose="02010609030101010101" pitchFamily="49" charset="-122"/>
                <a:ea typeface="楷体_GB2312" panose="02010609030101010101" pitchFamily="49" charset="-122"/>
              </a:rPr>
              <a:t>基础医学是整个医学科学的基石，分子生物学不仅是生命科学的前沿，也</a:t>
            </a:r>
            <a:r>
              <a:rPr lang="zh-CN" altLang="en-US" sz="2800" b="1">
                <a:solidFill>
                  <a:srgbClr val="0000FF"/>
                </a:solidFill>
                <a:latin typeface="楷体_GB2312" panose="02010609030101010101" pitchFamily="49" charset="-122"/>
                <a:ea typeface="楷体_GB2312" panose="02010609030101010101" pitchFamily="49" charset="-122"/>
              </a:rPr>
              <a:t>是整个基础医学的前沿</a:t>
            </a:r>
            <a:r>
              <a:rPr lang="zh-CN" altLang="en-US" sz="2800" b="1">
                <a:latin typeface="楷体_GB2312" panose="02010609030101010101" pitchFamily="49" charset="-122"/>
                <a:ea typeface="楷体_GB2312" panose="02010609030101010101" pitchFamily="49" charset="-122"/>
              </a:rPr>
              <a:t>。今后总的发展趋势仍然是分子生物学向医学，特别是基础医学广泛交叉、渗透和影响。</a:t>
            </a:r>
            <a:endParaRPr lang="zh-CN" altLang="en-US" sz="3200" b="1">
              <a:latin typeface="楷体_GB2312" panose="02010609030101010101" pitchFamily="49" charset="-122"/>
              <a:ea typeface="楷体_GB2312" panose="0201060903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日期占位符 1">
            <a:extLst>
              <a:ext uri="{FF2B5EF4-FFF2-40B4-BE49-F238E27FC236}">
                <a16:creationId xmlns:a16="http://schemas.microsoft.com/office/drawing/2014/main" id="{3FEC34C1-6705-1197-AE13-B10E22CDD08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657E7B6-D915-9D48-8D11-A69362C55CED}" type="datetime1">
              <a:rPr lang="zh-CN" altLang="en-US" sz="1000" smtClean="0"/>
              <a:pPr>
                <a:spcBef>
                  <a:spcPct val="0"/>
                </a:spcBef>
                <a:buClrTx/>
                <a:buSzTx/>
                <a:buFontTx/>
                <a:buNone/>
              </a:pPr>
              <a:t>2023/8/31</a:t>
            </a:fld>
            <a:endParaRPr lang="en-US" altLang="zh-CN" sz="1000"/>
          </a:p>
        </p:txBody>
      </p:sp>
      <p:sp>
        <p:nvSpPr>
          <p:cNvPr id="125955" name="灯片编号占位符 3">
            <a:extLst>
              <a:ext uri="{FF2B5EF4-FFF2-40B4-BE49-F238E27FC236}">
                <a16:creationId xmlns:a16="http://schemas.microsoft.com/office/drawing/2014/main" id="{6752C48E-32B0-F64C-71AC-D089DCB0E8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A064167-A3C6-DB4B-A948-787B2CE1A74E}" type="slidenum">
              <a:rPr lang="en-US" altLang="zh-CN" sz="1000" smtClean="0"/>
              <a:pPr>
                <a:spcBef>
                  <a:spcPct val="0"/>
                </a:spcBef>
                <a:buClrTx/>
                <a:buSzTx/>
                <a:buFontTx/>
                <a:buNone/>
              </a:pPr>
              <a:t>65</a:t>
            </a:fld>
            <a:endParaRPr lang="en-US" altLang="zh-CN" sz="1000"/>
          </a:p>
        </p:txBody>
      </p:sp>
      <p:sp>
        <p:nvSpPr>
          <p:cNvPr id="125956" name="Rectangle 4">
            <a:extLst>
              <a:ext uri="{FF2B5EF4-FFF2-40B4-BE49-F238E27FC236}">
                <a16:creationId xmlns:a16="http://schemas.microsoft.com/office/drawing/2014/main" id="{2084D922-0B52-5C2E-C36E-DDF1D231F07A}"/>
              </a:ext>
            </a:extLst>
          </p:cNvPr>
          <p:cNvSpPr>
            <a:spLocks noChangeArrowheads="1"/>
          </p:cNvSpPr>
          <p:nvPr/>
        </p:nvSpPr>
        <p:spPr bwMode="auto">
          <a:xfrm>
            <a:off x="611188" y="1241425"/>
            <a:ext cx="7993062"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buFont typeface="Wingdings" pitchFamily="2" charset="2"/>
              <a:buNone/>
            </a:pPr>
            <a:r>
              <a:rPr lang="zh-CN" altLang="en-US" sz="3200" b="1">
                <a:solidFill>
                  <a:srgbClr val="FF3300"/>
                </a:solidFill>
                <a:latin typeface="微软雅黑" panose="020B0503020204020204" pitchFamily="34" charset="-122"/>
                <a:ea typeface="微软雅黑" panose="020B0503020204020204" pitchFamily="34" charset="-122"/>
              </a:rPr>
              <a:t>分子医学</a:t>
            </a:r>
            <a:r>
              <a:rPr lang="zh-CN" altLang="en-US" sz="3200" b="1">
                <a:solidFill>
                  <a:srgbClr val="E81F1A"/>
                </a:solidFill>
                <a:latin typeface="微软雅黑" panose="020B0503020204020204" pitchFamily="34" charset="-122"/>
                <a:ea typeface="微软雅黑" panose="020B0503020204020204" pitchFamily="34" charset="-122"/>
              </a:rPr>
              <a:t>（</a:t>
            </a:r>
            <a:r>
              <a:rPr lang="en-US" altLang="zh-CN" sz="3200" b="1">
                <a:solidFill>
                  <a:srgbClr val="E81F1A"/>
                </a:solidFill>
                <a:latin typeface="微软雅黑" panose="020B0503020204020204" pitchFamily="34" charset="-122"/>
                <a:ea typeface="微软雅黑" panose="020B0503020204020204" pitchFamily="34" charset="-122"/>
              </a:rPr>
              <a:t>molecular medicine</a:t>
            </a:r>
            <a:r>
              <a:rPr lang="zh-CN" altLang="en-US" sz="3200" b="1">
                <a:solidFill>
                  <a:srgbClr val="E81F1A"/>
                </a:solidFill>
                <a:latin typeface="微软雅黑" panose="020B0503020204020204" pitchFamily="34" charset="-122"/>
                <a:ea typeface="微软雅黑" panose="020B0503020204020204" pitchFamily="34" charset="-122"/>
              </a:rPr>
              <a:t>）</a:t>
            </a:r>
            <a:r>
              <a:rPr lang="zh-CN" altLang="en-US" sz="3200" b="1">
                <a:latin typeface="微软雅黑" panose="020B0503020204020204" pitchFamily="34" charset="-122"/>
                <a:ea typeface="微软雅黑" panose="020B0503020204020204" pitchFamily="34" charset="-122"/>
              </a:rPr>
              <a:t>：</a:t>
            </a:r>
          </a:p>
          <a:p>
            <a:pPr eaLnBrk="1" hangingPunct="1">
              <a:lnSpc>
                <a:spcPct val="130000"/>
              </a:lnSpc>
              <a:buFont typeface="Wingdings" pitchFamily="2" charset="2"/>
              <a:buNone/>
            </a:pPr>
            <a:r>
              <a:rPr lang="zh-CN" altLang="en-US" sz="3200" b="1">
                <a:latin typeface="楷体_GB2312" panose="02010609030101010101" pitchFamily="49" charset="-122"/>
                <a:ea typeface="楷体_GB2312" panose="02010609030101010101" pitchFamily="49" charset="-122"/>
              </a:rPr>
              <a:t>    由于分子生物学渗透进入生物学</a:t>
            </a:r>
            <a:r>
              <a:rPr lang="zh-CN" altLang="en-US" sz="3200" b="1">
                <a:ea typeface="楷体_GB2312" panose="02010609030101010101" pitchFamily="49" charset="-122"/>
              </a:rPr>
              <a:t>和医学</a:t>
            </a:r>
            <a:r>
              <a:rPr lang="zh-CN" altLang="en-US" sz="3200" b="1">
                <a:latin typeface="楷体_GB2312" panose="02010609030101010101" pitchFamily="49" charset="-122"/>
                <a:ea typeface="楷体_GB2312" panose="02010609030101010101" pitchFamily="49" charset="-122"/>
              </a:rPr>
              <a:t>的每一分支领域，全面推动了生命科学和医学的各个方面的发展，如疾病的发病机理研究、疾病的诊断和治疗，使医学进入了一个崭新的时代。</a:t>
            </a:r>
            <a:r>
              <a:rPr lang="zh-CN" altLang="en-US" sz="3600" b="1">
                <a:latin typeface="楷体_GB2312" panose="02010609030101010101" pitchFamily="49" charset="-122"/>
                <a:ea typeface="楷体_GB2312" panose="02010609030101010101" pitchFamily="49" charset="-122"/>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日期占位符 1">
            <a:extLst>
              <a:ext uri="{FF2B5EF4-FFF2-40B4-BE49-F238E27FC236}">
                <a16:creationId xmlns:a16="http://schemas.microsoft.com/office/drawing/2014/main" id="{687E1B7F-1414-9AA3-E9F2-0D00977F01C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BB2230D-5A5D-0545-8F3F-023373B68CED}" type="datetime1">
              <a:rPr lang="zh-CN" altLang="en-US" sz="1000" smtClean="0"/>
              <a:pPr>
                <a:spcBef>
                  <a:spcPct val="0"/>
                </a:spcBef>
                <a:buClrTx/>
                <a:buSzTx/>
                <a:buFontTx/>
                <a:buNone/>
              </a:pPr>
              <a:t>2023/8/31</a:t>
            </a:fld>
            <a:endParaRPr lang="en-US" altLang="zh-CN" sz="1000"/>
          </a:p>
        </p:txBody>
      </p:sp>
      <p:sp>
        <p:nvSpPr>
          <p:cNvPr id="128003" name="灯片编号占位符 3">
            <a:extLst>
              <a:ext uri="{FF2B5EF4-FFF2-40B4-BE49-F238E27FC236}">
                <a16:creationId xmlns:a16="http://schemas.microsoft.com/office/drawing/2014/main" id="{B23017BD-6816-DAA7-AEBB-37E3F8C9D61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5697A9A-A63C-C944-8096-4788A52D5293}" type="slidenum">
              <a:rPr lang="en-US" altLang="zh-CN" sz="1000" smtClean="0"/>
              <a:pPr>
                <a:spcBef>
                  <a:spcPct val="0"/>
                </a:spcBef>
                <a:buClrTx/>
                <a:buSzTx/>
                <a:buFontTx/>
                <a:buNone/>
              </a:pPr>
              <a:t>66</a:t>
            </a:fld>
            <a:endParaRPr lang="en-US" altLang="zh-CN" sz="1000"/>
          </a:p>
        </p:txBody>
      </p:sp>
      <p:sp>
        <p:nvSpPr>
          <p:cNvPr id="128004" name="Rectangle 2">
            <a:extLst>
              <a:ext uri="{FF2B5EF4-FFF2-40B4-BE49-F238E27FC236}">
                <a16:creationId xmlns:a16="http://schemas.microsoft.com/office/drawing/2014/main" id="{5DF1DEE0-A36E-3EC3-A986-24F8EFD16340}"/>
              </a:ext>
            </a:extLst>
          </p:cNvPr>
          <p:cNvSpPr>
            <a:spLocks noChangeArrowheads="1"/>
          </p:cNvSpPr>
          <p:nvPr/>
        </p:nvSpPr>
        <p:spPr bwMode="auto">
          <a:xfrm>
            <a:off x="611188" y="962025"/>
            <a:ext cx="80645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lang="en-US" altLang="zh-CN" b="1"/>
              <a:t>☻ </a:t>
            </a:r>
            <a:r>
              <a:rPr lang="zh-CN" altLang="en-US" sz="2800" b="1">
                <a:solidFill>
                  <a:srgbClr val="E81F1A"/>
                </a:solidFill>
                <a:latin typeface="微软雅黑" panose="020B0503020204020204" pitchFamily="34" charset="-122"/>
                <a:ea typeface="微软雅黑" panose="020B0503020204020204" pitchFamily="34" charset="-122"/>
              </a:rPr>
              <a:t>遗传性状改变或治疗疾病</a:t>
            </a:r>
          </a:p>
          <a:p>
            <a:pPr eaLnBrk="1" hangingPunct="1">
              <a:lnSpc>
                <a:spcPct val="125000"/>
              </a:lnSpc>
              <a:spcBef>
                <a:spcPct val="0"/>
              </a:spcBef>
              <a:buClrTx/>
              <a:buSzTx/>
              <a:buFontTx/>
              <a:buNone/>
            </a:pPr>
            <a:r>
              <a:rPr lang="zh-CN" altLang="en-US" sz="2800" b="1">
                <a:latin typeface="楷体_GB2312" panose="02010609030101010101" pitchFamily="49" charset="-122"/>
                <a:ea typeface="楷体_GB2312" panose="02010609030101010101" pitchFamily="49" charset="-122"/>
              </a:rPr>
              <a:t>    可能从某一生物体的基因组中分离出某一特定功能基因，导入到另一种生物的基因组。</a:t>
            </a:r>
          </a:p>
          <a:p>
            <a:pPr eaLnBrk="1" hangingPunct="1">
              <a:lnSpc>
                <a:spcPct val="125000"/>
              </a:lnSpc>
              <a:spcBef>
                <a:spcPct val="0"/>
              </a:spcBef>
              <a:buClrTx/>
              <a:buSzTx/>
              <a:buFontTx/>
              <a:buNone/>
            </a:pPr>
            <a:r>
              <a:rPr lang="zh-CN" altLang="en-US" sz="2800" b="1">
                <a:latin typeface="楷体_GB2312" panose="02010609030101010101" pitchFamily="49" charset="-122"/>
                <a:ea typeface="楷体_GB2312" panose="02010609030101010101" pitchFamily="49" charset="-122"/>
              </a:rPr>
              <a:t>   </a:t>
            </a:r>
          </a:p>
        </p:txBody>
      </p:sp>
      <p:sp>
        <p:nvSpPr>
          <p:cNvPr id="44035" name="Rectangle 3">
            <a:extLst>
              <a:ext uri="{FF2B5EF4-FFF2-40B4-BE49-F238E27FC236}">
                <a16:creationId xmlns:a16="http://schemas.microsoft.com/office/drawing/2014/main" id="{5A9235F2-04A4-F549-7BAB-6D01EA9CCD04}"/>
              </a:ext>
            </a:extLst>
          </p:cNvPr>
          <p:cNvSpPr>
            <a:spLocks noChangeArrowheads="1"/>
          </p:cNvSpPr>
          <p:nvPr/>
        </p:nvSpPr>
        <p:spPr bwMode="auto">
          <a:xfrm>
            <a:off x="611188" y="3003550"/>
            <a:ext cx="7993062"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b="1"/>
              <a:t>☻ </a:t>
            </a:r>
            <a:r>
              <a:rPr lang="zh-CN" altLang="en-US" sz="2800" b="1">
                <a:solidFill>
                  <a:srgbClr val="E81F1A"/>
                </a:solidFill>
                <a:latin typeface="微软雅黑" panose="020B0503020204020204" pitchFamily="34" charset="-122"/>
                <a:ea typeface="微软雅黑" panose="020B0503020204020204" pitchFamily="34" charset="-122"/>
              </a:rPr>
              <a:t>基因工程和蛋白质工程</a:t>
            </a:r>
          </a:p>
          <a:p>
            <a:pPr eaLnBrk="1" hangingPunct="1">
              <a:lnSpc>
                <a:spcPct val="125000"/>
              </a:lnSpc>
            </a:pPr>
            <a:r>
              <a:rPr lang="zh-CN" altLang="en-US" sz="2800" b="1">
                <a:latin typeface="楷体_GB2312" panose="02010609030101010101" pitchFamily="49" charset="-122"/>
                <a:ea typeface="楷体_GB2312" panose="02010609030101010101" pitchFamily="49" charset="-122"/>
              </a:rPr>
              <a:t>    </a:t>
            </a:r>
            <a:r>
              <a:rPr lang="zh-CN" altLang="en-US" sz="2800" b="1">
                <a:ea typeface="楷体_GB2312" panose="02010609030101010101" pitchFamily="49" charset="-122"/>
              </a:rPr>
              <a:t>外源</a:t>
            </a:r>
            <a:r>
              <a:rPr lang="en-US" altLang="zh-CN" sz="2800" b="1">
                <a:ea typeface="楷体_GB2312" panose="02010609030101010101" pitchFamily="49" charset="-122"/>
              </a:rPr>
              <a:t>DNA</a:t>
            </a:r>
            <a:r>
              <a:rPr lang="zh-CN" altLang="en-US" sz="2800" b="1">
                <a:ea typeface="楷体_GB2312" panose="02010609030101010101" pitchFamily="49" charset="-122"/>
              </a:rPr>
              <a:t>与载体在体外进行连接，或在基因水平上进行有目的的定向诱变。</a:t>
            </a:r>
          </a:p>
          <a:p>
            <a:pPr eaLnBrk="1" hangingPunct="1">
              <a:lnSpc>
                <a:spcPct val="125000"/>
              </a:lnSpc>
            </a:pPr>
            <a:r>
              <a:rPr lang="zh-CN" altLang="en-US" sz="2800" b="1">
                <a:ea typeface="楷体_GB2312" panose="02010609030101010101" pitchFamily="49" charset="-122"/>
              </a:rPr>
              <a:t>       生物技术进入了分子水平，基因（或</a:t>
            </a:r>
            <a:r>
              <a:rPr lang="en-US" altLang="zh-CN" sz="2800" b="1">
                <a:ea typeface="楷体_GB2312" panose="02010609030101010101" pitchFamily="49" charset="-122"/>
              </a:rPr>
              <a:t>DNA</a:t>
            </a:r>
            <a:r>
              <a:rPr lang="zh-CN" altLang="en-US" sz="2800" b="1">
                <a:ea typeface="楷体_GB2312" panose="02010609030101010101" pitchFamily="49" charset="-122"/>
              </a:rPr>
              <a:t>）也进入了社会生产和人们生活的方方面面。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blinds(horizontal)">
                                      <p:cBhvr>
                                        <p:cTn id="7"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3">
            <a:extLst>
              <a:ext uri="{FF2B5EF4-FFF2-40B4-BE49-F238E27FC236}">
                <a16:creationId xmlns:a16="http://schemas.microsoft.com/office/drawing/2014/main" id="{FB1103DC-EBCC-6D65-CA46-B557A288888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27A834C-EC92-5145-9101-B0BA9869212D}" type="datetime1">
              <a:rPr lang="zh-CN" altLang="en-US" sz="1000" smtClean="0"/>
              <a:pPr>
                <a:spcBef>
                  <a:spcPct val="0"/>
                </a:spcBef>
                <a:buClrTx/>
                <a:buSzTx/>
                <a:buFontTx/>
                <a:buNone/>
              </a:pPr>
              <a:t>2023/8/31</a:t>
            </a:fld>
            <a:endParaRPr lang="en-US" altLang="zh-CN" sz="1000"/>
          </a:p>
        </p:txBody>
      </p:sp>
      <p:sp>
        <p:nvSpPr>
          <p:cNvPr id="130051" name="灯片编号占位符 5">
            <a:extLst>
              <a:ext uri="{FF2B5EF4-FFF2-40B4-BE49-F238E27FC236}">
                <a16:creationId xmlns:a16="http://schemas.microsoft.com/office/drawing/2014/main" id="{B719F834-35C1-B824-E173-A4C2EAA240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7569F32-DD1A-2F40-B975-FB5757650148}" type="slidenum">
              <a:rPr lang="en-US" altLang="zh-CN" sz="1000" smtClean="0"/>
              <a:pPr>
                <a:spcBef>
                  <a:spcPct val="0"/>
                </a:spcBef>
                <a:buClrTx/>
                <a:buSzTx/>
                <a:buFontTx/>
                <a:buNone/>
              </a:pPr>
              <a:t>67</a:t>
            </a:fld>
            <a:endParaRPr lang="en-US" altLang="zh-CN" sz="1000"/>
          </a:p>
        </p:txBody>
      </p:sp>
      <p:sp>
        <p:nvSpPr>
          <p:cNvPr id="130052" name="Rectangle 2">
            <a:extLst>
              <a:ext uri="{FF2B5EF4-FFF2-40B4-BE49-F238E27FC236}">
                <a16:creationId xmlns:a16="http://schemas.microsoft.com/office/drawing/2014/main" id="{26B66D32-0FF6-4C55-11F7-CF6D6E4A44B5}"/>
              </a:ext>
            </a:extLst>
          </p:cNvPr>
          <p:cNvSpPr>
            <a:spLocks noGrp="1" noChangeArrowheads="1"/>
          </p:cNvSpPr>
          <p:nvPr>
            <p:ph type="body" idx="1"/>
          </p:nvPr>
        </p:nvSpPr>
        <p:spPr>
          <a:xfrm>
            <a:off x="755650" y="1700213"/>
            <a:ext cx="7772400" cy="3457575"/>
          </a:xfrm>
        </p:spPr>
        <p:txBody>
          <a:bodyPr/>
          <a:lstStyle/>
          <a:p>
            <a:pPr algn="just" eaLnBrk="1" hangingPunct="1">
              <a:lnSpc>
                <a:spcPct val="140000"/>
              </a:lnSpc>
              <a:buFont typeface="Wingdings" pitchFamily="2" charset="2"/>
              <a:buNone/>
            </a:pPr>
            <a:r>
              <a:rPr lang="en-US" altLang="zh-CN" sz="3200">
                <a:latin typeface="宋体" panose="02010600030101010101" pitchFamily="2" charset="-122"/>
              </a:rPr>
              <a:t>  </a:t>
            </a:r>
            <a:r>
              <a:rPr lang="en-US" altLang="zh-CN" sz="3200" b="1">
                <a:latin typeface="楷体_GB2312" panose="02010609030101010101" pitchFamily="49" charset="-122"/>
                <a:ea typeface="楷体_GB2312" panose="02010609030101010101" pitchFamily="49" charset="-122"/>
              </a:rPr>
              <a:t>1.</a:t>
            </a:r>
            <a:r>
              <a:rPr lang="zh-CN" altLang="en-US" sz="3200" b="1">
                <a:latin typeface="楷体_GB2312" panose="02010609030101010101" pitchFamily="49" charset="-122"/>
                <a:ea typeface="楷体_GB2312" panose="02010609030101010101" pitchFamily="49" charset="-122"/>
              </a:rPr>
              <a:t>对人的生理功能和疾病机制的研究</a:t>
            </a:r>
            <a:r>
              <a:rPr lang="en-US" altLang="zh-CN" sz="3200" b="1">
                <a:latin typeface="楷体_GB2312" panose="02010609030101010101" pitchFamily="49" charset="-122"/>
                <a:ea typeface="楷体_GB2312" panose="02010609030101010101" pitchFamily="49" charset="-122"/>
              </a:rPr>
              <a:t>, </a:t>
            </a:r>
            <a:r>
              <a:rPr lang="zh-CN" altLang="en-US" sz="3200" b="1">
                <a:latin typeface="楷体_GB2312" panose="02010609030101010101" pitchFamily="49" charset="-122"/>
                <a:ea typeface="楷体_GB2312" panose="02010609030101010101" pitchFamily="49" charset="-122"/>
              </a:rPr>
              <a:t>已由整体水平、器官水平进入到细胞和分子水平；对生命的了解，由表面现象观察进入了本质的探讨。</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日期占位符 3">
            <a:extLst>
              <a:ext uri="{FF2B5EF4-FFF2-40B4-BE49-F238E27FC236}">
                <a16:creationId xmlns:a16="http://schemas.microsoft.com/office/drawing/2014/main" id="{A4058E1F-82DE-E5A0-8989-E4C29D1B9F6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ACEA53A-6DA8-D740-9858-E48334AFD6D3}" type="datetime1">
              <a:rPr lang="zh-CN" altLang="en-US" sz="1000" smtClean="0"/>
              <a:pPr>
                <a:spcBef>
                  <a:spcPct val="0"/>
                </a:spcBef>
                <a:buClrTx/>
                <a:buSzTx/>
                <a:buFontTx/>
                <a:buNone/>
              </a:pPr>
              <a:t>2023/8/31</a:t>
            </a:fld>
            <a:endParaRPr lang="en-US" altLang="zh-CN" sz="1000"/>
          </a:p>
        </p:txBody>
      </p:sp>
      <p:sp>
        <p:nvSpPr>
          <p:cNvPr id="132099" name="灯片编号占位符 5">
            <a:extLst>
              <a:ext uri="{FF2B5EF4-FFF2-40B4-BE49-F238E27FC236}">
                <a16:creationId xmlns:a16="http://schemas.microsoft.com/office/drawing/2014/main" id="{BCDDB32C-B240-1062-5573-C27F438BE6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4F1E6FAA-C2AC-F440-B2A5-9BFA9E60E4A7}" type="slidenum">
              <a:rPr lang="en-US" altLang="zh-CN" sz="1000" smtClean="0"/>
              <a:pPr>
                <a:spcBef>
                  <a:spcPct val="0"/>
                </a:spcBef>
                <a:buClrTx/>
                <a:buSzTx/>
                <a:buFontTx/>
                <a:buNone/>
              </a:pPr>
              <a:t>68</a:t>
            </a:fld>
            <a:endParaRPr lang="en-US" altLang="zh-CN" sz="1000"/>
          </a:p>
        </p:txBody>
      </p:sp>
      <p:sp>
        <p:nvSpPr>
          <p:cNvPr id="132100" name="Rectangle 2">
            <a:extLst>
              <a:ext uri="{FF2B5EF4-FFF2-40B4-BE49-F238E27FC236}">
                <a16:creationId xmlns:a16="http://schemas.microsoft.com/office/drawing/2014/main" id="{C47F0611-DCB7-BE66-B8FD-5A00ED90316D}"/>
              </a:ext>
            </a:extLst>
          </p:cNvPr>
          <p:cNvSpPr>
            <a:spLocks noGrp="1" noChangeArrowheads="1"/>
          </p:cNvSpPr>
          <p:nvPr>
            <p:ph type="body" idx="1"/>
          </p:nvPr>
        </p:nvSpPr>
        <p:spPr>
          <a:xfrm>
            <a:off x="684213" y="1700213"/>
            <a:ext cx="7488237" cy="3527425"/>
          </a:xfrm>
        </p:spPr>
        <p:txBody>
          <a:bodyPr/>
          <a:lstStyle/>
          <a:p>
            <a:pPr algn="just" eaLnBrk="1" hangingPunct="1">
              <a:lnSpc>
                <a:spcPct val="125000"/>
              </a:lnSpc>
              <a:buFont typeface="Wingdings" pitchFamily="2" charset="2"/>
              <a:buNone/>
            </a:pPr>
            <a:r>
              <a:rPr lang="en-US" altLang="zh-CN">
                <a:latin typeface="宋体" panose="02010600030101010101" pitchFamily="2" charset="-122"/>
              </a:rPr>
              <a:t>  </a:t>
            </a:r>
            <a:r>
              <a:rPr lang="en-US" altLang="zh-CN" sz="3200" b="1">
                <a:latin typeface="楷体_GB2312" panose="02010609030101010101" pitchFamily="49" charset="-122"/>
                <a:ea typeface="楷体_GB2312" panose="02010609030101010101" pitchFamily="49" charset="-122"/>
              </a:rPr>
              <a:t>2.</a:t>
            </a:r>
            <a:r>
              <a:rPr lang="zh-CN" altLang="en-US" sz="3200" b="1">
                <a:latin typeface="楷体_GB2312" panose="02010609030101010101" pitchFamily="49" charset="-122"/>
                <a:ea typeface="楷体_GB2312" panose="02010609030101010101" pitchFamily="49" charset="-122"/>
              </a:rPr>
              <a:t>基础医学中不断出现新的边缘学科，如</a:t>
            </a:r>
            <a:r>
              <a:rPr lang="zh-CN" altLang="en-US" sz="3200" b="1">
                <a:solidFill>
                  <a:srgbClr val="CC3300"/>
                </a:solidFill>
                <a:latin typeface="楷体_GB2312" panose="02010609030101010101" pitchFamily="49" charset="-122"/>
                <a:ea typeface="楷体_GB2312" panose="02010609030101010101" pitchFamily="49" charset="-122"/>
              </a:rPr>
              <a:t>分子</a:t>
            </a:r>
            <a:r>
              <a:rPr lang="zh-CN" altLang="en-US" sz="3200" b="1">
                <a:latin typeface="楷体_GB2312" panose="02010609030101010101" pitchFamily="49" charset="-122"/>
                <a:ea typeface="楷体_GB2312" panose="02010609030101010101" pitchFamily="49" charset="-122"/>
              </a:rPr>
              <a:t>生理学、</a:t>
            </a:r>
            <a:r>
              <a:rPr lang="zh-CN" altLang="en-US" sz="3200" b="1">
                <a:solidFill>
                  <a:srgbClr val="CC3300"/>
                </a:solidFill>
                <a:latin typeface="楷体_GB2312" panose="02010609030101010101" pitchFamily="49" charset="-122"/>
                <a:ea typeface="楷体_GB2312" panose="02010609030101010101" pitchFamily="49" charset="-122"/>
              </a:rPr>
              <a:t>分子</a:t>
            </a:r>
            <a:r>
              <a:rPr lang="zh-CN" altLang="en-US" sz="3200" b="1">
                <a:latin typeface="楷体_GB2312" panose="02010609030101010101" pitchFamily="49" charset="-122"/>
                <a:ea typeface="楷体_GB2312" panose="02010609030101010101" pitchFamily="49" charset="-122"/>
              </a:rPr>
              <a:t>药理学、</a:t>
            </a:r>
            <a:r>
              <a:rPr lang="zh-CN" altLang="en-US" sz="3200" b="1">
                <a:solidFill>
                  <a:srgbClr val="CC3300"/>
                </a:solidFill>
                <a:latin typeface="楷体_GB2312" panose="02010609030101010101" pitchFamily="49" charset="-122"/>
                <a:ea typeface="楷体_GB2312" panose="02010609030101010101" pitchFamily="49" charset="-122"/>
              </a:rPr>
              <a:t>分子</a:t>
            </a:r>
            <a:r>
              <a:rPr lang="zh-CN" altLang="en-US" sz="3200" b="1">
                <a:latin typeface="楷体_GB2312" panose="02010609030101010101" pitchFamily="49" charset="-122"/>
                <a:ea typeface="楷体_GB2312" panose="02010609030101010101" pitchFamily="49" charset="-122"/>
              </a:rPr>
              <a:t>病理学、</a:t>
            </a:r>
            <a:r>
              <a:rPr lang="zh-CN" altLang="en-US" sz="3200" b="1">
                <a:solidFill>
                  <a:srgbClr val="CC3300"/>
                </a:solidFill>
                <a:latin typeface="楷体_GB2312" panose="02010609030101010101" pitchFamily="49" charset="-122"/>
                <a:ea typeface="楷体_GB2312" panose="02010609030101010101" pitchFamily="49" charset="-122"/>
              </a:rPr>
              <a:t>分子</a:t>
            </a:r>
            <a:r>
              <a:rPr lang="zh-CN" altLang="en-US" sz="3200" b="1">
                <a:latin typeface="楷体_GB2312" panose="02010609030101010101" pitchFamily="49" charset="-122"/>
                <a:ea typeface="楷体_GB2312" panose="02010609030101010101" pitchFamily="49" charset="-122"/>
              </a:rPr>
              <a:t>遗传学、</a:t>
            </a:r>
            <a:r>
              <a:rPr lang="zh-CN" altLang="en-US" sz="3200" b="1">
                <a:solidFill>
                  <a:srgbClr val="CC3300"/>
                </a:solidFill>
                <a:latin typeface="楷体_GB2312" panose="02010609030101010101" pitchFamily="49" charset="-122"/>
                <a:ea typeface="楷体_GB2312" panose="02010609030101010101" pitchFamily="49" charset="-122"/>
              </a:rPr>
              <a:t>分子</a:t>
            </a:r>
            <a:r>
              <a:rPr lang="zh-CN" altLang="en-US" sz="3200" b="1">
                <a:latin typeface="楷体_GB2312" panose="02010609030101010101" pitchFamily="49" charset="-122"/>
                <a:ea typeface="楷体_GB2312" panose="02010609030101010101" pitchFamily="49" charset="-122"/>
              </a:rPr>
              <a:t>免疫学、</a:t>
            </a:r>
            <a:r>
              <a:rPr lang="zh-CN" altLang="en-US" sz="3200" b="1">
                <a:solidFill>
                  <a:srgbClr val="CC3300"/>
                </a:solidFill>
                <a:latin typeface="楷体_GB2312" panose="02010609030101010101" pitchFamily="49" charset="-122"/>
                <a:ea typeface="楷体_GB2312" panose="02010609030101010101" pitchFamily="49" charset="-122"/>
              </a:rPr>
              <a:t>分子</a:t>
            </a:r>
            <a:r>
              <a:rPr lang="zh-CN" altLang="en-US" sz="3200" b="1">
                <a:latin typeface="楷体_GB2312" panose="02010609030101010101" pitchFamily="49" charset="-122"/>
                <a:ea typeface="楷体_GB2312" panose="02010609030101010101" pitchFamily="49" charset="-122"/>
              </a:rPr>
              <a:t>病毒学、</a:t>
            </a:r>
            <a:r>
              <a:rPr lang="zh-CN" altLang="en-US" sz="3200" b="1">
                <a:solidFill>
                  <a:srgbClr val="CC3300"/>
                </a:solidFill>
                <a:latin typeface="楷体_GB2312" panose="02010609030101010101" pitchFamily="49" charset="-122"/>
                <a:ea typeface="楷体_GB2312" panose="02010609030101010101" pitchFamily="49" charset="-122"/>
              </a:rPr>
              <a:t>分子</a:t>
            </a:r>
            <a:r>
              <a:rPr lang="zh-CN" altLang="en-US" sz="3200" b="1">
                <a:latin typeface="楷体_GB2312" panose="02010609030101010101" pitchFamily="49" charset="-122"/>
                <a:ea typeface="楷体_GB2312" panose="02010609030101010101" pitchFamily="49" charset="-122"/>
              </a:rPr>
              <a:t>肿瘤学、</a:t>
            </a:r>
            <a:r>
              <a:rPr lang="zh-CN" altLang="en-US" sz="3200" b="1">
                <a:solidFill>
                  <a:srgbClr val="CC3300"/>
                </a:solidFill>
                <a:latin typeface="楷体_GB2312" panose="02010609030101010101" pitchFamily="49" charset="-122"/>
                <a:ea typeface="楷体_GB2312" panose="02010609030101010101" pitchFamily="49" charset="-122"/>
              </a:rPr>
              <a:t>分子</a:t>
            </a:r>
            <a:r>
              <a:rPr lang="zh-CN" altLang="en-US" sz="3200" b="1">
                <a:latin typeface="楷体_GB2312" panose="02010609030101010101" pitchFamily="49" charset="-122"/>
                <a:ea typeface="楷体_GB2312" panose="02010609030101010101" pitchFamily="49" charset="-122"/>
              </a:rPr>
              <a:t>神经生物学等等。</a:t>
            </a:r>
            <a:r>
              <a:rPr lang="zh-CN" altLang="en-US" b="1">
                <a:latin typeface="楷体_GB2312" panose="02010609030101010101" pitchFamily="49" charset="-122"/>
                <a:ea typeface="楷体_GB2312" panose="02010609030101010101" pitchFamily="49" charset="-122"/>
              </a:rPr>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3">
            <a:extLst>
              <a:ext uri="{FF2B5EF4-FFF2-40B4-BE49-F238E27FC236}">
                <a16:creationId xmlns:a16="http://schemas.microsoft.com/office/drawing/2014/main" id="{24BCF659-8C7B-36B3-D1E7-1BFE165CE1C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2A93B43-B15B-A24C-ADE7-07AD6C8B7BCB}" type="datetime1">
              <a:rPr lang="zh-CN" altLang="en-US" sz="1000" smtClean="0"/>
              <a:pPr>
                <a:spcBef>
                  <a:spcPct val="0"/>
                </a:spcBef>
                <a:buClrTx/>
                <a:buSzTx/>
                <a:buFontTx/>
                <a:buNone/>
              </a:pPr>
              <a:t>2023/8/31</a:t>
            </a:fld>
            <a:endParaRPr lang="en-US" altLang="zh-CN" sz="1000"/>
          </a:p>
        </p:txBody>
      </p:sp>
      <p:sp>
        <p:nvSpPr>
          <p:cNvPr id="134147" name="灯片编号占位符 5">
            <a:extLst>
              <a:ext uri="{FF2B5EF4-FFF2-40B4-BE49-F238E27FC236}">
                <a16:creationId xmlns:a16="http://schemas.microsoft.com/office/drawing/2014/main" id="{F08DAB58-C908-7E44-E3B9-96C8A783DD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B795954-BD47-2148-B46A-E03F36B04376}" type="slidenum">
              <a:rPr lang="en-US" altLang="zh-CN" sz="1000" smtClean="0"/>
              <a:pPr>
                <a:spcBef>
                  <a:spcPct val="0"/>
                </a:spcBef>
                <a:buClrTx/>
                <a:buSzTx/>
                <a:buFontTx/>
                <a:buNone/>
              </a:pPr>
              <a:t>69</a:t>
            </a:fld>
            <a:endParaRPr lang="en-US" altLang="zh-CN" sz="1000"/>
          </a:p>
        </p:txBody>
      </p:sp>
      <p:sp>
        <p:nvSpPr>
          <p:cNvPr id="134148" name="Rectangle 2">
            <a:extLst>
              <a:ext uri="{FF2B5EF4-FFF2-40B4-BE49-F238E27FC236}">
                <a16:creationId xmlns:a16="http://schemas.microsoft.com/office/drawing/2014/main" id="{9297A3A1-034D-7373-663F-83DAD867249D}"/>
              </a:ext>
            </a:extLst>
          </p:cNvPr>
          <p:cNvSpPr>
            <a:spLocks noGrp="1" noChangeArrowheads="1"/>
          </p:cNvSpPr>
          <p:nvPr>
            <p:ph type="body" idx="1"/>
          </p:nvPr>
        </p:nvSpPr>
        <p:spPr>
          <a:xfrm>
            <a:off x="755650" y="1916113"/>
            <a:ext cx="7561263" cy="3384550"/>
          </a:xfrm>
        </p:spPr>
        <p:txBody>
          <a:bodyPr/>
          <a:lstStyle/>
          <a:p>
            <a:pPr algn="just" eaLnBrk="1" hangingPunct="1">
              <a:lnSpc>
                <a:spcPct val="150000"/>
              </a:lnSpc>
              <a:buFont typeface="Wingdings" pitchFamily="2" charset="2"/>
              <a:buNone/>
            </a:pPr>
            <a:r>
              <a:rPr lang="en-US" altLang="zh-CN" sz="3200" b="1">
                <a:latin typeface="楷体_GB2312" panose="02010609030101010101" pitchFamily="49" charset="-122"/>
                <a:ea typeface="楷体_GB2312" panose="02010609030101010101" pitchFamily="49" charset="-122"/>
              </a:rPr>
              <a:t>  3.</a:t>
            </a:r>
            <a:r>
              <a:rPr lang="zh-CN" altLang="en-US" sz="3200" b="1">
                <a:latin typeface="楷体_GB2312" panose="02010609030101010101" pitchFamily="49" charset="-122"/>
                <a:ea typeface="楷体_GB2312" panose="02010609030101010101" pitchFamily="49" charset="-122"/>
              </a:rPr>
              <a:t>传统上按</a:t>
            </a:r>
            <a:r>
              <a:rPr lang="zh-CN" altLang="en-US" sz="3200" b="1">
                <a:ea typeface="楷体_GB2312" panose="02010609030101010101" pitchFamily="49" charset="-122"/>
              </a:rPr>
              <a:t>“</a:t>
            </a:r>
            <a:r>
              <a:rPr lang="zh-CN" altLang="en-US" sz="3200" b="1">
                <a:solidFill>
                  <a:srgbClr val="FF3300"/>
                </a:solidFill>
                <a:latin typeface="楷体_GB2312" panose="02010609030101010101" pitchFamily="49" charset="-122"/>
                <a:ea typeface="楷体_GB2312" panose="02010609030101010101" pitchFamily="49" charset="-122"/>
              </a:rPr>
              <a:t>形态</a:t>
            </a:r>
            <a:r>
              <a:rPr lang="zh-CN" altLang="en-US" sz="3200" b="1">
                <a:ea typeface="楷体_GB2312" panose="02010609030101010101" pitchFamily="49" charset="-122"/>
              </a:rPr>
              <a:t>”</a:t>
            </a:r>
            <a:r>
              <a:rPr lang="zh-CN" altLang="en-US" sz="3200" b="1">
                <a:latin typeface="楷体_GB2312" panose="02010609030101010101" pitchFamily="49" charset="-122"/>
                <a:ea typeface="楷体_GB2312" panose="02010609030101010101" pitchFamily="49" charset="-122"/>
              </a:rPr>
              <a:t>和</a:t>
            </a:r>
            <a:r>
              <a:rPr lang="zh-CN" altLang="en-US" sz="3200" b="1">
                <a:ea typeface="楷体_GB2312" panose="02010609030101010101" pitchFamily="49" charset="-122"/>
              </a:rPr>
              <a:t>“</a:t>
            </a:r>
            <a:r>
              <a:rPr lang="zh-CN" altLang="en-US" sz="3200" b="1">
                <a:solidFill>
                  <a:srgbClr val="FF3300"/>
                </a:solidFill>
                <a:latin typeface="楷体_GB2312" panose="02010609030101010101" pitchFamily="49" charset="-122"/>
                <a:ea typeface="楷体_GB2312" panose="02010609030101010101" pitchFamily="49" charset="-122"/>
              </a:rPr>
              <a:t>机能</a:t>
            </a:r>
            <a:r>
              <a:rPr lang="zh-CN" altLang="en-US" sz="3200" b="1">
                <a:ea typeface="楷体_GB2312" panose="02010609030101010101" pitchFamily="49" charset="-122"/>
              </a:rPr>
              <a:t>”</a:t>
            </a:r>
            <a:r>
              <a:rPr lang="zh-CN" altLang="en-US" sz="3200" b="1">
                <a:latin typeface="楷体_GB2312" panose="02010609030101010101" pitchFamily="49" charset="-122"/>
                <a:ea typeface="楷体_GB2312" panose="02010609030101010101" pitchFamily="49" charset="-122"/>
              </a:rPr>
              <a:t>来进行基础医学各个学科划分的界限已日益模糊</a:t>
            </a:r>
            <a:r>
              <a:rPr lang="en-US" altLang="zh-CN" sz="3200" b="1">
                <a:latin typeface="楷体_GB2312" panose="02010609030101010101" pitchFamily="49" charset="-122"/>
                <a:ea typeface="楷体_GB2312" panose="02010609030101010101" pitchFamily="49" charset="-122"/>
              </a:rPr>
              <a:t>,</a:t>
            </a:r>
            <a:r>
              <a:rPr lang="zh-CN" altLang="en-US" sz="3200" b="1">
                <a:latin typeface="楷体_GB2312" panose="02010609030101010101" pitchFamily="49" charset="-122"/>
                <a:ea typeface="楷体_GB2312" panose="02010609030101010101" pitchFamily="49" charset="-122"/>
              </a:rPr>
              <a:t>出现了各学科在分子水平上进行整合的趋势。</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4">
            <a:extLst>
              <a:ext uri="{FF2B5EF4-FFF2-40B4-BE49-F238E27FC236}">
                <a16:creationId xmlns:a16="http://schemas.microsoft.com/office/drawing/2014/main" id="{ACE79C37-EE96-2720-4675-ED3227E17231}"/>
              </a:ext>
            </a:extLst>
          </p:cNvPr>
          <p:cNvSpPr>
            <a:spLocks noGrp="1" noChangeArrowheads="1"/>
          </p:cNvSpPr>
          <p:nvPr>
            <p:ph type="title"/>
          </p:nvPr>
        </p:nvSpPr>
        <p:spPr/>
        <p:txBody>
          <a:bodyPr/>
          <a:lstStyle/>
          <a:p>
            <a:r>
              <a:rPr lang="zh-CN" altLang="en-US">
                <a:solidFill>
                  <a:srgbClr val="FF0000"/>
                </a:solidFill>
                <a:latin typeface="微软雅黑" panose="020B0503020204020204" pitchFamily="34" charset="-122"/>
                <a:ea typeface="微软雅黑" panose="020B0503020204020204" pitchFamily="34" charset="-122"/>
              </a:rPr>
              <a:t>分子生物学的定义：</a:t>
            </a:r>
          </a:p>
        </p:txBody>
      </p:sp>
      <p:sp>
        <p:nvSpPr>
          <p:cNvPr id="15363" name="内容占位符 5">
            <a:extLst>
              <a:ext uri="{FF2B5EF4-FFF2-40B4-BE49-F238E27FC236}">
                <a16:creationId xmlns:a16="http://schemas.microsoft.com/office/drawing/2014/main" id="{9734A449-CC5E-76EF-4C42-2AF132D45A5C}"/>
              </a:ext>
            </a:extLst>
          </p:cNvPr>
          <p:cNvSpPr>
            <a:spLocks noGrp="1" noChangeArrowheads="1"/>
          </p:cNvSpPr>
          <p:nvPr>
            <p:ph idx="1"/>
          </p:nvPr>
        </p:nvSpPr>
        <p:spPr>
          <a:xfrm>
            <a:off x="433388" y="2065338"/>
            <a:ext cx="7883525" cy="4411662"/>
          </a:xfrm>
        </p:spPr>
        <p:txBody>
          <a:bodyPr/>
          <a:lstStyle/>
          <a:p>
            <a:pPr>
              <a:lnSpc>
                <a:spcPct val="150000"/>
              </a:lnSpc>
            </a:pPr>
            <a:r>
              <a:rPr lang="zh-CN" altLang="en-US" b="1">
                <a:solidFill>
                  <a:srgbClr val="002060"/>
                </a:solidFill>
                <a:latin typeface="微软雅黑" panose="020B0503020204020204" pitchFamily="34" charset="-122"/>
                <a:ea typeface="微软雅黑" panose="020B0503020204020204" pitchFamily="34" charset="-122"/>
              </a:rPr>
              <a:t>从分子水平研究生物大分子的结构与功能，从而阐明生命现象本质的科学，主要是指遗传信息的</a:t>
            </a:r>
            <a:r>
              <a:rPr lang="zh-CN" altLang="en-US" b="1">
                <a:solidFill>
                  <a:srgbClr val="00B050"/>
                </a:solidFill>
                <a:latin typeface="微软雅黑" panose="020B0503020204020204" pitchFamily="34" charset="-122"/>
                <a:ea typeface="微软雅黑" panose="020B0503020204020204" pitchFamily="34" charset="-122"/>
              </a:rPr>
              <a:t>传递</a:t>
            </a:r>
            <a:r>
              <a:rPr lang="zh-CN" altLang="en-US" b="1">
                <a:solidFill>
                  <a:srgbClr val="002060"/>
                </a:solidFill>
                <a:latin typeface="微软雅黑" panose="020B0503020204020204" pitchFamily="34" charset="-122"/>
                <a:ea typeface="微软雅黑" panose="020B0503020204020204" pitchFamily="34" charset="-122"/>
              </a:rPr>
              <a:t>、</a:t>
            </a:r>
            <a:r>
              <a:rPr lang="zh-CN" altLang="en-US" b="1">
                <a:solidFill>
                  <a:srgbClr val="00B050"/>
                </a:solidFill>
                <a:latin typeface="微软雅黑" panose="020B0503020204020204" pitchFamily="34" charset="-122"/>
                <a:ea typeface="微软雅黑" panose="020B0503020204020204" pitchFamily="34" charset="-122"/>
              </a:rPr>
              <a:t>保持</a:t>
            </a:r>
            <a:r>
              <a:rPr lang="zh-CN" altLang="en-US" b="1">
                <a:solidFill>
                  <a:srgbClr val="002060"/>
                </a:solidFill>
                <a:latin typeface="微软雅黑" panose="020B0503020204020204" pitchFamily="34" charset="-122"/>
                <a:ea typeface="微软雅黑" panose="020B0503020204020204" pitchFamily="34" charset="-122"/>
              </a:rPr>
              <a:t>、</a:t>
            </a:r>
            <a:r>
              <a:rPr lang="zh-CN" altLang="en-US" b="1">
                <a:solidFill>
                  <a:srgbClr val="00B050"/>
                </a:solidFill>
                <a:latin typeface="微软雅黑" panose="020B0503020204020204" pitchFamily="34" charset="-122"/>
                <a:ea typeface="微软雅黑" panose="020B0503020204020204" pitchFamily="34" charset="-122"/>
              </a:rPr>
              <a:t>基因的表达</a:t>
            </a:r>
            <a:r>
              <a:rPr lang="zh-CN" altLang="en-US" b="1">
                <a:solidFill>
                  <a:srgbClr val="002060"/>
                </a:solidFill>
                <a:latin typeface="微软雅黑" panose="020B0503020204020204" pitchFamily="34" charset="-122"/>
                <a:ea typeface="微软雅黑" panose="020B0503020204020204" pitchFamily="34" charset="-122"/>
              </a:rPr>
              <a:t>与</a:t>
            </a:r>
            <a:r>
              <a:rPr lang="zh-CN" altLang="en-US" b="1">
                <a:solidFill>
                  <a:srgbClr val="00B050"/>
                </a:solidFill>
                <a:latin typeface="微软雅黑" panose="020B0503020204020204" pitchFamily="34" charset="-122"/>
                <a:ea typeface="微软雅黑" panose="020B0503020204020204" pitchFamily="34" charset="-122"/>
              </a:rPr>
              <a:t>调控</a:t>
            </a:r>
            <a:r>
              <a:rPr lang="zh-CN" altLang="en-US" b="1">
                <a:solidFill>
                  <a:srgbClr val="002060"/>
                </a:solidFill>
                <a:latin typeface="微软雅黑" panose="020B0503020204020204" pitchFamily="34" charset="-122"/>
                <a:ea typeface="微软雅黑" panose="020B0503020204020204" pitchFamily="34" charset="-122"/>
              </a:rPr>
              <a:t>。</a:t>
            </a:r>
          </a:p>
        </p:txBody>
      </p:sp>
      <p:sp>
        <p:nvSpPr>
          <p:cNvPr id="15364" name="日期占位符 2">
            <a:extLst>
              <a:ext uri="{FF2B5EF4-FFF2-40B4-BE49-F238E27FC236}">
                <a16:creationId xmlns:a16="http://schemas.microsoft.com/office/drawing/2014/main" id="{CA1A72A2-F2F8-BC1B-CE6A-718782115DB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8C0F7BEB-36D7-DC4A-AF77-7999F81DA536}" type="datetime1">
              <a:rPr lang="zh-CN" altLang="en-US" sz="1000" smtClean="0"/>
              <a:pPr/>
              <a:t>2023/8/31</a:t>
            </a:fld>
            <a:endParaRPr lang="en-US" altLang="zh-CN" sz="1000"/>
          </a:p>
        </p:txBody>
      </p:sp>
      <p:sp>
        <p:nvSpPr>
          <p:cNvPr id="15365" name="灯片编号占位符 3">
            <a:extLst>
              <a:ext uri="{FF2B5EF4-FFF2-40B4-BE49-F238E27FC236}">
                <a16:creationId xmlns:a16="http://schemas.microsoft.com/office/drawing/2014/main" id="{A9695A68-5A1C-F0D0-35BD-263763C2D8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C6F24E7A-07F6-8A42-A737-5F194E255E47}" type="slidenum">
              <a:rPr lang="en-US" altLang="zh-CN" sz="1000" smtClean="0"/>
              <a:pPr/>
              <a:t>7</a:t>
            </a:fld>
            <a:endParaRPr lang="en-US" altLang="zh-CN" sz="1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3">
            <a:extLst>
              <a:ext uri="{FF2B5EF4-FFF2-40B4-BE49-F238E27FC236}">
                <a16:creationId xmlns:a16="http://schemas.microsoft.com/office/drawing/2014/main" id="{E5090097-9D30-A549-BA66-E3117D62523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18048A1-9CBB-7B43-AE6C-6C2FFC746AE1}" type="datetime1">
              <a:rPr lang="zh-CN" altLang="en-US" sz="1000" smtClean="0"/>
              <a:pPr>
                <a:spcBef>
                  <a:spcPct val="0"/>
                </a:spcBef>
                <a:buClrTx/>
                <a:buSzTx/>
                <a:buFontTx/>
                <a:buNone/>
              </a:pPr>
              <a:t>2023/8/31</a:t>
            </a:fld>
            <a:endParaRPr lang="en-US" altLang="zh-CN" sz="1000"/>
          </a:p>
        </p:txBody>
      </p:sp>
      <p:sp>
        <p:nvSpPr>
          <p:cNvPr id="136195" name="灯片编号占位符 5">
            <a:extLst>
              <a:ext uri="{FF2B5EF4-FFF2-40B4-BE49-F238E27FC236}">
                <a16:creationId xmlns:a16="http://schemas.microsoft.com/office/drawing/2014/main" id="{C11920EC-7316-B4E5-BB97-4E5D14FF60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1FF14D6-503A-164D-A7A9-C2DDF9BCDD8A}" type="slidenum">
              <a:rPr lang="en-US" altLang="zh-CN" sz="1000" smtClean="0"/>
              <a:pPr>
                <a:spcBef>
                  <a:spcPct val="0"/>
                </a:spcBef>
                <a:buClrTx/>
                <a:buSzTx/>
                <a:buFontTx/>
                <a:buNone/>
              </a:pPr>
              <a:t>70</a:t>
            </a:fld>
            <a:endParaRPr lang="en-US" altLang="zh-CN" sz="1000"/>
          </a:p>
        </p:txBody>
      </p:sp>
      <p:sp>
        <p:nvSpPr>
          <p:cNvPr id="136196" name="Rectangle 2">
            <a:extLst>
              <a:ext uri="{FF2B5EF4-FFF2-40B4-BE49-F238E27FC236}">
                <a16:creationId xmlns:a16="http://schemas.microsoft.com/office/drawing/2014/main" id="{C9E62F32-69D9-F6A1-8F3D-807258E959F5}"/>
              </a:ext>
            </a:extLst>
          </p:cNvPr>
          <p:cNvSpPr>
            <a:spLocks noGrp="1" noChangeArrowheads="1"/>
          </p:cNvSpPr>
          <p:nvPr>
            <p:ph type="body" idx="1"/>
          </p:nvPr>
        </p:nvSpPr>
        <p:spPr>
          <a:xfrm>
            <a:off x="827088" y="2060575"/>
            <a:ext cx="7345362" cy="3097213"/>
          </a:xfrm>
        </p:spPr>
        <p:txBody>
          <a:bodyPr/>
          <a:lstStyle/>
          <a:p>
            <a:pPr algn="just" eaLnBrk="1" hangingPunct="1">
              <a:lnSpc>
                <a:spcPct val="125000"/>
              </a:lnSpc>
              <a:buFont typeface="Wingdings" pitchFamily="2" charset="2"/>
              <a:buNone/>
            </a:pPr>
            <a:r>
              <a:rPr lang="en-US" altLang="zh-CN" sz="3600">
                <a:latin typeface="宋体" panose="02010600030101010101" pitchFamily="2" charset="-122"/>
              </a:rPr>
              <a:t>  </a:t>
            </a:r>
            <a:r>
              <a:rPr lang="en-US" altLang="zh-CN" sz="3600" b="1">
                <a:latin typeface="楷体_GB2312" panose="02010609030101010101" pitchFamily="49" charset="-122"/>
                <a:ea typeface="楷体_GB2312" panose="02010609030101010101" pitchFamily="49" charset="-122"/>
              </a:rPr>
              <a:t>4.</a:t>
            </a:r>
            <a:r>
              <a:rPr lang="zh-CN" altLang="en-US" sz="3600" b="1">
                <a:latin typeface="楷体_GB2312" panose="02010609030101010101" pitchFamily="49" charset="-122"/>
                <a:ea typeface="楷体_GB2312" panose="02010609030101010101" pitchFamily="49" charset="-122"/>
              </a:rPr>
              <a:t>开始改变传统生物学的研究方法和策略，形成了</a:t>
            </a:r>
            <a:r>
              <a:rPr lang="zh-CN" altLang="en-US" sz="3600" b="1">
                <a:solidFill>
                  <a:srgbClr val="C00000"/>
                </a:solidFill>
                <a:latin typeface="楷体_GB2312" panose="02010609030101010101" pitchFamily="49" charset="-122"/>
                <a:ea typeface="楷体_GB2312" panose="02010609030101010101" pitchFamily="49" charset="-122"/>
              </a:rPr>
              <a:t>直接从基因水平入手</a:t>
            </a:r>
            <a:r>
              <a:rPr lang="en-US" altLang="zh-CN" sz="3600" b="1">
                <a:latin typeface="楷体_GB2312" panose="02010609030101010101" pitchFamily="49" charset="-122"/>
                <a:ea typeface="楷体_GB2312" panose="02010609030101010101" pitchFamily="49" charset="-122"/>
              </a:rPr>
              <a:t>, </a:t>
            </a:r>
            <a:r>
              <a:rPr lang="zh-CN" altLang="en-US" sz="3600" b="1">
                <a:latin typeface="楷体_GB2312" panose="02010609030101010101" pitchFamily="49" charset="-122"/>
                <a:ea typeface="楷体_GB2312" panose="02010609030101010101" pitchFamily="49" charset="-122"/>
              </a:rPr>
              <a:t>研究基因型和表型的相互关系。</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日期占位符 3">
            <a:extLst>
              <a:ext uri="{FF2B5EF4-FFF2-40B4-BE49-F238E27FC236}">
                <a16:creationId xmlns:a16="http://schemas.microsoft.com/office/drawing/2014/main" id="{B83EBCCC-A6C8-D3DB-543C-CEC31A93E99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84EC763-A6BC-3648-8735-323C3C51E2B0}" type="datetime1">
              <a:rPr lang="zh-CN" altLang="en-US" sz="1000" smtClean="0"/>
              <a:pPr>
                <a:spcBef>
                  <a:spcPct val="0"/>
                </a:spcBef>
                <a:buClrTx/>
                <a:buSzTx/>
                <a:buFontTx/>
                <a:buNone/>
              </a:pPr>
              <a:t>2023/8/31</a:t>
            </a:fld>
            <a:endParaRPr lang="en-US" altLang="zh-CN" sz="1000"/>
          </a:p>
        </p:txBody>
      </p:sp>
      <p:sp>
        <p:nvSpPr>
          <p:cNvPr id="138243" name="灯片编号占位符 5">
            <a:extLst>
              <a:ext uri="{FF2B5EF4-FFF2-40B4-BE49-F238E27FC236}">
                <a16:creationId xmlns:a16="http://schemas.microsoft.com/office/drawing/2014/main" id="{09D0F667-1930-664B-7850-43BEAC78F0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BA7C063-44DA-AC45-9049-C783A46EA600}" type="slidenum">
              <a:rPr lang="en-US" altLang="zh-CN" sz="1000" smtClean="0"/>
              <a:pPr>
                <a:spcBef>
                  <a:spcPct val="0"/>
                </a:spcBef>
                <a:buClrTx/>
                <a:buSzTx/>
                <a:buFontTx/>
                <a:buNone/>
              </a:pPr>
              <a:t>71</a:t>
            </a:fld>
            <a:endParaRPr lang="en-US" altLang="zh-CN" sz="1000"/>
          </a:p>
        </p:txBody>
      </p:sp>
      <p:sp>
        <p:nvSpPr>
          <p:cNvPr id="138244" name="Rectangle 2">
            <a:extLst>
              <a:ext uri="{FF2B5EF4-FFF2-40B4-BE49-F238E27FC236}">
                <a16:creationId xmlns:a16="http://schemas.microsoft.com/office/drawing/2014/main" id="{40611051-0A2E-B094-7F4D-FB151CA8847D}"/>
              </a:ext>
            </a:extLst>
          </p:cNvPr>
          <p:cNvSpPr>
            <a:spLocks noGrp="1" noChangeArrowheads="1"/>
          </p:cNvSpPr>
          <p:nvPr>
            <p:ph type="title"/>
          </p:nvPr>
        </p:nvSpPr>
        <p:spPr>
          <a:xfrm>
            <a:off x="500063" y="928688"/>
            <a:ext cx="7772400" cy="639762"/>
          </a:xfrm>
        </p:spPr>
        <p:txBody>
          <a:bodyPr/>
          <a:lstStyle/>
          <a:p>
            <a:pPr eaLnBrk="1" hangingPunct="1"/>
            <a:r>
              <a:rPr lang="zh-CN" altLang="en-US" sz="3600">
                <a:solidFill>
                  <a:srgbClr val="C00000"/>
                </a:solidFill>
                <a:latin typeface="微软雅黑" panose="020B0503020204020204" pitchFamily="34" charset="-122"/>
                <a:ea typeface="微软雅黑" panose="020B0503020204020204" pitchFamily="34" charset="-122"/>
              </a:rPr>
              <a:t>（二）分子生物学在病理学中的应用</a:t>
            </a:r>
          </a:p>
        </p:txBody>
      </p:sp>
      <p:sp>
        <p:nvSpPr>
          <p:cNvPr id="138245" name="Rectangle 3">
            <a:extLst>
              <a:ext uri="{FF2B5EF4-FFF2-40B4-BE49-F238E27FC236}">
                <a16:creationId xmlns:a16="http://schemas.microsoft.com/office/drawing/2014/main" id="{74D8B173-1E4A-3FBE-47E5-62E9C2FEB9F5}"/>
              </a:ext>
            </a:extLst>
          </p:cNvPr>
          <p:cNvSpPr>
            <a:spLocks noGrp="1" noChangeArrowheads="1"/>
          </p:cNvSpPr>
          <p:nvPr>
            <p:ph type="body" idx="1"/>
          </p:nvPr>
        </p:nvSpPr>
        <p:spPr>
          <a:xfrm>
            <a:off x="357188" y="1785938"/>
            <a:ext cx="7772400" cy="1152525"/>
          </a:xfrm>
        </p:spPr>
        <p:txBody>
          <a:bodyPr/>
          <a:lstStyle/>
          <a:p>
            <a:pPr algn="just" eaLnBrk="1" hangingPunct="1">
              <a:buFont typeface="Wingdings" pitchFamily="2" charset="2"/>
              <a:buNone/>
            </a:pPr>
            <a:r>
              <a:rPr lang="en-US" altLang="zh-CN" b="1">
                <a:latin typeface="宋体" panose="02010600030101010101" pitchFamily="2" charset="-122"/>
              </a:rPr>
              <a:t>      </a:t>
            </a:r>
            <a:r>
              <a:rPr lang="zh-CN" altLang="en-US" b="1">
                <a:latin typeface="楷体_GB2312" panose="02010609030101010101" pitchFamily="49" charset="-122"/>
                <a:ea typeface="楷体_GB2312" panose="02010609030101010101" pitchFamily="49" charset="-122"/>
              </a:rPr>
              <a:t>由于分子生物学向病理学的渗透</a:t>
            </a:r>
            <a:r>
              <a:rPr lang="en-US" altLang="zh-CN" b="1">
                <a:latin typeface="楷体_GB2312" panose="02010609030101010101" pitchFamily="49" charset="-122"/>
                <a:ea typeface="楷体_GB2312" panose="02010609030101010101" pitchFamily="49" charset="-122"/>
              </a:rPr>
              <a:t>,</a:t>
            </a:r>
            <a:r>
              <a:rPr lang="zh-CN" altLang="en-US" b="1">
                <a:latin typeface="楷体_GB2312" panose="02010609030101010101" pitchFamily="49" charset="-122"/>
                <a:ea typeface="楷体_GB2312" panose="02010609030101010101" pitchFamily="49" charset="-122"/>
              </a:rPr>
              <a:t>出现</a:t>
            </a:r>
            <a:r>
              <a:rPr lang="zh-CN" altLang="en-US" b="1">
                <a:ea typeface="楷体_GB2312" panose="02010609030101010101" pitchFamily="49" charset="-122"/>
              </a:rPr>
              <a:t>“</a:t>
            </a:r>
            <a:r>
              <a:rPr lang="zh-CN" altLang="en-US" b="1">
                <a:latin typeface="楷体_GB2312" panose="02010609030101010101" pitchFamily="49" charset="-122"/>
                <a:ea typeface="楷体_GB2312" panose="02010609030101010101" pitchFamily="49" charset="-122"/>
              </a:rPr>
              <a:t>分子病理学</a:t>
            </a:r>
            <a:r>
              <a:rPr lang="zh-CN" altLang="en-US" b="1">
                <a:ea typeface="楷体_GB2312" panose="02010609030101010101" pitchFamily="49" charset="-122"/>
              </a:rPr>
              <a:t>”</a:t>
            </a:r>
            <a:r>
              <a:rPr lang="zh-CN" altLang="en-US" b="1">
                <a:latin typeface="楷体_GB2312" panose="02010609030101010101" pitchFamily="49" charset="-122"/>
                <a:ea typeface="楷体_GB2312" panose="02010609030101010101" pitchFamily="49" charset="-122"/>
              </a:rPr>
              <a:t>这样一个新学科。</a:t>
            </a:r>
          </a:p>
        </p:txBody>
      </p:sp>
      <p:sp>
        <p:nvSpPr>
          <p:cNvPr id="483332" name="Rectangle 4">
            <a:extLst>
              <a:ext uri="{FF2B5EF4-FFF2-40B4-BE49-F238E27FC236}">
                <a16:creationId xmlns:a16="http://schemas.microsoft.com/office/drawing/2014/main" id="{3F051D58-76FA-11B7-190C-6AC14E64396D}"/>
              </a:ext>
            </a:extLst>
          </p:cNvPr>
          <p:cNvSpPr>
            <a:spLocks noChangeArrowheads="1"/>
          </p:cNvSpPr>
          <p:nvPr/>
        </p:nvSpPr>
        <p:spPr bwMode="auto">
          <a:xfrm>
            <a:off x="428625" y="3071813"/>
            <a:ext cx="76962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5000"/>
              </a:lnSpc>
              <a:buFont typeface="Wingdings" pitchFamily="2" charset="2"/>
              <a:buNone/>
            </a:pPr>
            <a:r>
              <a:rPr lang="en-US" altLang="zh-CN" sz="2600">
                <a:latin typeface="宋体" panose="02010600030101010101" pitchFamily="2" charset="-122"/>
              </a:rPr>
              <a:t>       </a:t>
            </a:r>
            <a:r>
              <a:rPr lang="zh-CN" altLang="en-US" b="1">
                <a:latin typeface="楷体_GB2312" panose="02010609030101010101" pitchFamily="49" charset="-122"/>
                <a:ea typeface="楷体_GB2312" panose="02010609030101010101" pitchFamily="49" charset="-122"/>
              </a:rPr>
              <a:t>分子生物学理论和技术彻底改变了病理学和实验医学的面貌</a:t>
            </a:r>
            <a:r>
              <a:rPr lang="en-US" altLang="zh-CN" b="1">
                <a:latin typeface="楷体_GB2312" panose="02010609030101010101" pitchFamily="49" charset="-122"/>
                <a:ea typeface="楷体_GB2312" panose="02010609030101010101" pitchFamily="49" charset="-122"/>
              </a:rPr>
              <a:t>,</a:t>
            </a:r>
            <a:r>
              <a:rPr lang="zh-CN" altLang="en-US" b="1">
                <a:latin typeface="楷体_GB2312" panose="02010609030101010101" pitchFamily="49" charset="-122"/>
                <a:ea typeface="楷体_GB2312" panose="02010609030101010101" pitchFamily="49" charset="-122"/>
              </a:rPr>
              <a:t>开始从基因水平来进行疾病诊断。应用于</a:t>
            </a:r>
            <a:r>
              <a:rPr lang="zh-CN" altLang="en-US" b="1">
                <a:solidFill>
                  <a:srgbClr val="0000FF"/>
                </a:solidFill>
                <a:latin typeface="楷体_GB2312" panose="02010609030101010101" pitchFamily="49" charset="-122"/>
                <a:ea typeface="楷体_GB2312" panose="02010609030101010101" pitchFamily="49" charset="-122"/>
              </a:rPr>
              <a:t>分子病理学的基因检测技术</a:t>
            </a:r>
            <a:r>
              <a:rPr lang="zh-CN" altLang="en-US" b="1">
                <a:latin typeface="楷体_GB2312" panose="02010609030101010101" pitchFamily="49" charset="-122"/>
                <a:ea typeface="楷体_GB2312" panose="02010609030101010101" pitchFamily="49" charset="-122"/>
              </a:rPr>
              <a:t>，揭示了疾病发生的分子事件。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83332"/>
                                        </p:tgtEl>
                                        <p:attrNameLst>
                                          <p:attrName>style.visibility</p:attrName>
                                        </p:attrNameLst>
                                      </p:cBhvr>
                                      <p:to>
                                        <p:strVal val="visible"/>
                                      </p:to>
                                    </p:set>
                                    <p:animEffect transition="in" filter="box(in)">
                                      <p:cBhvr>
                                        <p:cTn id="7" dur="500"/>
                                        <p:tgtEl>
                                          <p:spTgt spid="483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日期占位符 3">
            <a:extLst>
              <a:ext uri="{FF2B5EF4-FFF2-40B4-BE49-F238E27FC236}">
                <a16:creationId xmlns:a16="http://schemas.microsoft.com/office/drawing/2014/main" id="{46F86ABA-1AAE-E6FD-F1AA-D35721C3521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5A60250-726D-8445-BD3B-6569864D0EC3}" type="datetime1">
              <a:rPr lang="zh-CN" altLang="en-US" sz="1000" smtClean="0"/>
              <a:pPr>
                <a:spcBef>
                  <a:spcPct val="0"/>
                </a:spcBef>
                <a:buClrTx/>
                <a:buSzTx/>
                <a:buFontTx/>
                <a:buNone/>
              </a:pPr>
              <a:t>2023/8/31</a:t>
            </a:fld>
            <a:endParaRPr lang="en-US" altLang="zh-CN" sz="1000"/>
          </a:p>
        </p:txBody>
      </p:sp>
      <p:sp>
        <p:nvSpPr>
          <p:cNvPr id="140291" name="灯片编号占位符 5">
            <a:extLst>
              <a:ext uri="{FF2B5EF4-FFF2-40B4-BE49-F238E27FC236}">
                <a16:creationId xmlns:a16="http://schemas.microsoft.com/office/drawing/2014/main" id="{949F431F-3156-9ADB-FF4A-6305784DEE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BE32AD3-C680-5249-986A-EC14A796B7E7}" type="slidenum">
              <a:rPr lang="en-US" altLang="zh-CN" sz="1000" smtClean="0"/>
              <a:pPr>
                <a:spcBef>
                  <a:spcPct val="0"/>
                </a:spcBef>
                <a:buClrTx/>
                <a:buSzTx/>
                <a:buFontTx/>
                <a:buNone/>
              </a:pPr>
              <a:t>72</a:t>
            </a:fld>
            <a:endParaRPr lang="en-US" altLang="zh-CN" sz="1000"/>
          </a:p>
        </p:txBody>
      </p:sp>
      <p:sp>
        <p:nvSpPr>
          <p:cNvPr id="140292" name="Rectangle 2">
            <a:extLst>
              <a:ext uri="{FF2B5EF4-FFF2-40B4-BE49-F238E27FC236}">
                <a16:creationId xmlns:a16="http://schemas.microsoft.com/office/drawing/2014/main" id="{F57210FD-7E17-4C75-34B1-85BF1C7F3D03}"/>
              </a:ext>
            </a:extLst>
          </p:cNvPr>
          <p:cNvSpPr>
            <a:spLocks noGrp="1" noChangeArrowheads="1"/>
          </p:cNvSpPr>
          <p:nvPr>
            <p:ph type="title"/>
          </p:nvPr>
        </p:nvSpPr>
        <p:spPr>
          <a:xfrm>
            <a:off x="1133475" y="765175"/>
            <a:ext cx="4086225" cy="758825"/>
          </a:xfrm>
        </p:spPr>
        <p:txBody>
          <a:bodyPr/>
          <a:lstStyle/>
          <a:p>
            <a:pPr eaLnBrk="1" hangingPunct="1"/>
            <a:r>
              <a:rPr lang="zh-CN" altLang="en-US" sz="3600">
                <a:solidFill>
                  <a:srgbClr val="AE0E19"/>
                </a:solidFill>
                <a:latin typeface="微软雅黑" panose="020B0503020204020204" pitchFamily="34" charset="-122"/>
                <a:ea typeface="微软雅黑" panose="020B0503020204020204" pitchFamily="34" charset="-122"/>
              </a:rPr>
              <a:t>（三）基因诊断</a:t>
            </a:r>
            <a:r>
              <a:rPr lang="zh-CN" altLang="en-US" sz="3600">
                <a:latin typeface="微软雅黑" panose="020B0503020204020204" pitchFamily="34" charset="-122"/>
                <a:ea typeface="微软雅黑" panose="020B0503020204020204" pitchFamily="34" charset="-122"/>
              </a:rPr>
              <a:t> </a:t>
            </a:r>
          </a:p>
        </p:txBody>
      </p:sp>
      <p:sp>
        <p:nvSpPr>
          <p:cNvPr id="489475" name="Rectangle 3">
            <a:extLst>
              <a:ext uri="{FF2B5EF4-FFF2-40B4-BE49-F238E27FC236}">
                <a16:creationId xmlns:a16="http://schemas.microsoft.com/office/drawing/2014/main" id="{652AD3DF-204E-6C38-68A3-F06C0A5A3C05}"/>
              </a:ext>
            </a:extLst>
          </p:cNvPr>
          <p:cNvSpPr>
            <a:spLocks noGrp="1" noChangeArrowheads="1"/>
          </p:cNvSpPr>
          <p:nvPr>
            <p:ph type="body" idx="1"/>
          </p:nvPr>
        </p:nvSpPr>
        <p:spPr>
          <a:xfrm>
            <a:off x="571500" y="1714500"/>
            <a:ext cx="7772400" cy="1976438"/>
          </a:xfrm>
        </p:spPr>
        <p:txBody>
          <a:bodyPr/>
          <a:lstStyle/>
          <a:p>
            <a:pPr algn="just" eaLnBrk="1" hangingPunct="1">
              <a:lnSpc>
                <a:spcPct val="110000"/>
              </a:lnSpc>
              <a:buFont typeface="Wingdings" pitchFamily="2" charset="2"/>
              <a:buNone/>
            </a:pPr>
            <a:r>
              <a:rPr lang="en-US" altLang="zh-CN" sz="2600">
                <a:latin typeface="宋体" panose="02010600030101010101" pitchFamily="2" charset="-122"/>
              </a:rPr>
              <a:t>       </a:t>
            </a:r>
            <a:r>
              <a:rPr lang="zh-CN" altLang="en-US" sz="2600" b="1">
                <a:ea typeface="楷体_GB2312" panose="02010609030101010101" pitchFamily="49" charset="-122"/>
              </a:rPr>
              <a:t>由于重组</a:t>
            </a:r>
            <a:r>
              <a:rPr lang="en-US" altLang="zh-CN" sz="2600" b="1">
                <a:ea typeface="楷体_GB2312" panose="02010609030101010101" pitchFamily="49" charset="-122"/>
              </a:rPr>
              <a:t>DNA</a:t>
            </a:r>
            <a:r>
              <a:rPr lang="zh-CN" altLang="en-US" sz="2600" b="1">
                <a:ea typeface="楷体_GB2312" panose="02010609030101010101" pitchFamily="49" charset="-122"/>
              </a:rPr>
              <a:t>技术的问世</a:t>
            </a:r>
            <a:r>
              <a:rPr lang="en-US" altLang="zh-CN" sz="2600" b="1">
                <a:ea typeface="楷体_GB2312" panose="02010609030101010101" pitchFamily="49" charset="-122"/>
              </a:rPr>
              <a:t>,</a:t>
            </a:r>
            <a:r>
              <a:rPr lang="zh-CN" altLang="en-US" sz="2600" b="1">
                <a:ea typeface="楷体_GB2312" panose="02010609030101010101" pitchFamily="49" charset="-122"/>
              </a:rPr>
              <a:t>人们对于许多疾病的认识</a:t>
            </a:r>
            <a:r>
              <a:rPr lang="en-US" altLang="zh-CN" sz="2600" b="1">
                <a:ea typeface="楷体_GB2312" panose="02010609030101010101" pitchFamily="49" charset="-122"/>
              </a:rPr>
              <a:t>,</a:t>
            </a:r>
            <a:r>
              <a:rPr lang="zh-CN" altLang="en-US" sz="2600" b="1">
                <a:ea typeface="楷体_GB2312" panose="02010609030101010101" pitchFamily="49" charset="-122"/>
              </a:rPr>
              <a:t>已经深入到基因水平。一种从基因水平对疾病进行诊断的新技术──基因诊断技术得以诞生和发展。</a:t>
            </a:r>
          </a:p>
        </p:txBody>
      </p:sp>
      <p:sp>
        <p:nvSpPr>
          <p:cNvPr id="489476" name="Rectangle 4">
            <a:extLst>
              <a:ext uri="{FF2B5EF4-FFF2-40B4-BE49-F238E27FC236}">
                <a16:creationId xmlns:a16="http://schemas.microsoft.com/office/drawing/2014/main" id="{C97271CC-E8D2-F506-56C8-DF7B81C768D9}"/>
              </a:ext>
            </a:extLst>
          </p:cNvPr>
          <p:cNvSpPr>
            <a:spLocks noChangeArrowheads="1"/>
          </p:cNvSpPr>
          <p:nvPr/>
        </p:nvSpPr>
        <p:spPr bwMode="auto">
          <a:xfrm>
            <a:off x="500063" y="3714750"/>
            <a:ext cx="77724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algn="just" eaLnBrk="1" hangingPunct="1">
              <a:lnSpc>
                <a:spcPct val="110000"/>
              </a:lnSpc>
              <a:spcBef>
                <a:spcPct val="20000"/>
              </a:spcBef>
              <a:buClr>
                <a:schemeClr val="tx2"/>
              </a:buClr>
              <a:buSzPct val="70000"/>
              <a:buFont typeface="Wingdings" pitchFamily="2" charset="2"/>
              <a:buNone/>
            </a:pPr>
            <a:r>
              <a:rPr lang="en-US" altLang="zh-CN" sz="2600" b="1">
                <a:solidFill>
                  <a:srgbClr val="0000FF"/>
                </a:solidFill>
                <a:latin typeface="楷体_GB2312" panose="02010609030101010101" pitchFamily="49" charset="-122"/>
                <a:ea typeface="楷体_GB2312" panose="02010609030101010101" pitchFamily="49" charset="-122"/>
              </a:rPr>
              <a:t>       </a:t>
            </a:r>
            <a:r>
              <a:rPr lang="zh-CN" altLang="en-US" sz="2600" b="1">
                <a:solidFill>
                  <a:srgbClr val="0000FF"/>
                </a:solidFill>
                <a:ea typeface="楷体_GB2312" panose="02010609030101010101" pitchFamily="49" charset="-122"/>
              </a:rPr>
              <a:t>基因诊断：</a:t>
            </a:r>
            <a:r>
              <a:rPr lang="zh-CN" altLang="en-US" sz="2600" b="1">
                <a:ea typeface="楷体_GB2312" panose="02010609030101010101" pitchFamily="49" charset="-122"/>
              </a:rPr>
              <a:t>在</a:t>
            </a:r>
            <a:r>
              <a:rPr lang="en-US" altLang="zh-CN" sz="2600" b="1">
                <a:ea typeface="楷体_GB2312" panose="02010609030101010101" pitchFamily="49" charset="-122"/>
              </a:rPr>
              <a:t>DNA</a:t>
            </a:r>
            <a:r>
              <a:rPr lang="zh-CN" altLang="en-US" sz="2600" b="1">
                <a:ea typeface="楷体_GB2312" panose="02010609030101010101" pitchFamily="49" charset="-122"/>
              </a:rPr>
              <a:t>水平或</a:t>
            </a:r>
            <a:r>
              <a:rPr lang="en-US" altLang="zh-CN" sz="2600" b="1">
                <a:ea typeface="楷体_GB2312" panose="02010609030101010101" pitchFamily="49" charset="-122"/>
              </a:rPr>
              <a:t>RNA</a:t>
            </a:r>
            <a:r>
              <a:rPr lang="zh-CN" altLang="en-US" sz="2600" b="1">
                <a:ea typeface="楷体_GB2312" panose="02010609030101010101" pitchFamily="49" charset="-122"/>
              </a:rPr>
              <a:t>水平</a:t>
            </a:r>
            <a:r>
              <a:rPr lang="en-US" altLang="zh-CN" sz="2600" b="1">
                <a:ea typeface="楷体_GB2312" panose="02010609030101010101" pitchFamily="49" charset="-122"/>
              </a:rPr>
              <a:t>,</a:t>
            </a:r>
            <a:r>
              <a:rPr lang="zh-CN" altLang="en-US" sz="2600" b="1">
                <a:ea typeface="楷体_GB2312" panose="02010609030101010101" pitchFamily="49" charset="-122"/>
              </a:rPr>
              <a:t>应用核酸分子杂交技术、限制性内切酶长度多态性（</a:t>
            </a:r>
            <a:r>
              <a:rPr lang="en-US" altLang="zh-CN" sz="2600" b="1">
                <a:ea typeface="楷体_GB2312" panose="02010609030101010101" pitchFamily="49" charset="-122"/>
              </a:rPr>
              <a:t>RFLP</a:t>
            </a:r>
            <a:r>
              <a:rPr lang="zh-CN" altLang="en-US" sz="2600" b="1">
                <a:ea typeface="楷体_GB2312" panose="02010609030101010101" pitchFamily="49" charset="-122"/>
              </a:rPr>
              <a:t>）连锁分析、</a:t>
            </a:r>
            <a:r>
              <a:rPr lang="en-US" altLang="zh-CN" sz="2600" b="1">
                <a:ea typeface="楷体_GB2312" panose="02010609030101010101" pitchFamily="49" charset="-122"/>
              </a:rPr>
              <a:t>PCR</a:t>
            </a:r>
            <a:r>
              <a:rPr lang="zh-CN" altLang="en-US" sz="2600" b="1">
                <a:ea typeface="楷体_GB2312" panose="02010609030101010101" pitchFamily="49" charset="-122"/>
              </a:rPr>
              <a:t>技术、</a:t>
            </a:r>
            <a:r>
              <a:rPr lang="en-US" altLang="zh-CN" sz="2600" b="1">
                <a:ea typeface="楷体_GB2312" panose="02010609030101010101" pitchFamily="49" charset="-122"/>
              </a:rPr>
              <a:t>DNA</a:t>
            </a:r>
            <a:r>
              <a:rPr lang="zh-CN" altLang="en-US" sz="2600" b="1">
                <a:ea typeface="楷体_GB2312" panose="02010609030101010101" pitchFamily="49" charset="-122"/>
              </a:rPr>
              <a:t>序列分析技术以及近年发展起来的</a:t>
            </a:r>
            <a:r>
              <a:rPr lang="en-US" altLang="zh-CN" sz="2600" b="1">
                <a:ea typeface="楷体_GB2312" panose="02010609030101010101" pitchFamily="49" charset="-122"/>
              </a:rPr>
              <a:t>DNA</a:t>
            </a:r>
            <a:r>
              <a:rPr lang="zh-CN" altLang="en-US" sz="2600" b="1">
                <a:ea typeface="楷体_GB2312" panose="02010609030101010101" pitchFamily="49" charset="-122"/>
              </a:rPr>
              <a:t>芯片技术等</a:t>
            </a:r>
            <a:r>
              <a:rPr lang="en-US" altLang="zh-CN" sz="2600" b="1">
                <a:ea typeface="楷体_GB2312" panose="02010609030101010101" pitchFamily="49" charset="-122"/>
              </a:rPr>
              <a:t>,</a:t>
            </a:r>
            <a:r>
              <a:rPr lang="zh-CN" altLang="en-US" sz="2600" b="1">
                <a:ea typeface="楷体_GB2312" panose="02010609030101010101" pitchFamily="49" charset="-122"/>
              </a:rPr>
              <a:t>对人类疾病进行诊断。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9475">
                                            <p:txEl>
                                              <p:pRg st="0" end="0"/>
                                            </p:txEl>
                                          </p:spTgt>
                                        </p:tgtEl>
                                        <p:attrNameLst>
                                          <p:attrName>style.visibility</p:attrName>
                                        </p:attrNameLst>
                                      </p:cBhvr>
                                      <p:to>
                                        <p:strVal val="visible"/>
                                      </p:to>
                                    </p:set>
                                    <p:anim calcmode="lin" valueType="num">
                                      <p:cBhvr additive="base">
                                        <p:cTn id="7" dur="500" fill="hold"/>
                                        <p:tgtEl>
                                          <p:spTgt spid="4894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94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89476"/>
                                        </p:tgtEl>
                                        <p:attrNameLst>
                                          <p:attrName>style.visibility</p:attrName>
                                        </p:attrNameLst>
                                      </p:cBhvr>
                                      <p:to>
                                        <p:strVal val="visible"/>
                                      </p:to>
                                    </p:set>
                                    <p:anim calcmode="lin" valueType="num">
                                      <p:cBhvr additive="base">
                                        <p:cTn id="13" dur="500" fill="hold"/>
                                        <p:tgtEl>
                                          <p:spTgt spid="489476"/>
                                        </p:tgtEl>
                                        <p:attrNameLst>
                                          <p:attrName>ppt_x</p:attrName>
                                        </p:attrNameLst>
                                      </p:cBhvr>
                                      <p:tavLst>
                                        <p:tav tm="0">
                                          <p:val>
                                            <p:strVal val="1+#ppt_w/2"/>
                                          </p:val>
                                        </p:tav>
                                        <p:tav tm="100000">
                                          <p:val>
                                            <p:strVal val="#ppt_x"/>
                                          </p:val>
                                        </p:tav>
                                      </p:tavLst>
                                    </p:anim>
                                    <p:anim calcmode="lin" valueType="num">
                                      <p:cBhvr additive="base">
                                        <p:cTn id="14" dur="500" fill="hold"/>
                                        <p:tgtEl>
                                          <p:spTgt spid="4894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5" grpId="0" build="p"/>
      <p:bldP spid="48947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日期占位符 1">
            <a:extLst>
              <a:ext uri="{FF2B5EF4-FFF2-40B4-BE49-F238E27FC236}">
                <a16:creationId xmlns:a16="http://schemas.microsoft.com/office/drawing/2014/main" id="{4FE58A12-BD45-C3E0-B3B4-C71118A806B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DDB9E44-15AD-A347-B802-3F0E3BD21D9E}" type="datetime1">
              <a:rPr lang="zh-CN" altLang="en-US" sz="1000" smtClean="0"/>
              <a:pPr>
                <a:spcBef>
                  <a:spcPct val="0"/>
                </a:spcBef>
                <a:buClrTx/>
                <a:buSzTx/>
                <a:buFontTx/>
                <a:buNone/>
              </a:pPr>
              <a:t>2023/8/31</a:t>
            </a:fld>
            <a:endParaRPr lang="en-US" altLang="zh-CN" sz="1000"/>
          </a:p>
        </p:txBody>
      </p:sp>
      <p:sp>
        <p:nvSpPr>
          <p:cNvPr id="142339" name="灯片编号占位符 3">
            <a:extLst>
              <a:ext uri="{FF2B5EF4-FFF2-40B4-BE49-F238E27FC236}">
                <a16:creationId xmlns:a16="http://schemas.microsoft.com/office/drawing/2014/main" id="{322A112D-D4BF-E2C1-664A-3F592EA285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3A6F072-8E52-5443-8301-0F2F12AA8623}" type="slidenum">
              <a:rPr lang="en-US" altLang="zh-CN" sz="1000" smtClean="0"/>
              <a:pPr>
                <a:spcBef>
                  <a:spcPct val="0"/>
                </a:spcBef>
                <a:buClrTx/>
                <a:buSzTx/>
                <a:buFontTx/>
                <a:buNone/>
              </a:pPr>
              <a:t>73</a:t>
            </a:fld>
            <a:endParaRPr lang="en-US" altLang="zh-CN" sz="1000"/>
          </a:p>
        </p:txBody>
      </p:sp>
      <p:sp>
        <p:nvSpPr>
          <p:cNvPr id="72708" name="Rectangle 2">
            <a:extLst>
              <a:ext uri="{FF2B5EF4-FFF2-40B4-BE49-F238E27FC236}">
                <a16:creationId xmlns:a16="http://schemas.microsoft.com/office/drawing/2014/main" id="{A35AAA24-D8BC-AC8E-4520-7CE8EACA3D69}"/>
              </a:ext>
            </a:extLst>
          </p:cNvPr>
          <p:cNvSpPr>
            <a:spLocks noChangeArrowheads="1"/>
          </p:cNvSpPr>
          <p:nvPr/>
        </p:nvSpPr>
        <p:spPr bwMode="auto">
          <a:xfrm>
            <a:off x="395288" y="908050"/>
            <a:ext cx="6553200" cy="623888"/>
          </a:xfrm>
          <a:prstGeom prst="rect">
            <a:avLst/>
          </a:prstGeom>
          <a:noFill/>
          <a:ln w="9525">
            <a:noFill/>
            <a:miter lim="800000"/>
            <a:headEnd/>
            <a:tailEnd/>
          </a:ln>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3200" b="1">
                <a:solidFill>
                  <a:srgbClr val="0070C0"/>
                </a:solidFill>
                <a:effectLst>
                  <a:outerShdw blurRad="38100" dist="38100" dir="2700000" algn="tl">
                    <a:srgbClr val="C0C0C0"/>
                  </a:outerShdw>
                </a:effectLst>
              </a:rPr>
              <a:t> </a:t>
            </a:r>
            <a:r>
              <a:rPr lang="en-US" altLang="zh-CN" sz="3200" b="1">
                <a:solidFill>
                  <a:srgbClr val="0070C0"/>
                </a:solidFill>
              </a:rPr>
              <a:t>★</a:t>
            </a:r>
            <a:r>
              <a:rPr lang="zh-CN" altLang="en-US" sz="3200" b="1">
                <a:solidFill>
                  <a:srgbClr val="0070C0"/>
                </a:solidFill>
                <a:ea typeface="黑体" panose="02010609060101010101" pitchFamily="49" charset="-122"/>
              </a:rPr>
              <a:t>基因诊断</a:t>
            </a:r>
            <a:r>
              <a:rPr lang="zh-CN" altLang="en-US" sz="3200" b="1">
                <a:solidFill>
                  <a:srgbClr val="0070C0"/>
                </a:solidFill>
                <a:latin typeface="楷体_GB2312" panose="02010609030101010101" pitchFamily="49" charset="-122"/>
                <a:ea typeface="黑体" panose="02010609060101010101" pitchFamily="49" charset="-122"/>
              </a:rPr>
              <a:t>技术</a:t>
            </a:r>
            <a:r>
              <a:rPr lang="en-US" altLang="zh-CN" sz="3200" b="1">
                <a:solidFill>
                  <a:srgbClr val="0070C0"/>
                </a:solidFill>
                <a:ea typeface="黑体" panose="02010609060101010101" pitchFamily="49" charset="-122"/>
              </a:rPr>
              <a:t>——</a:t>
            </a:r>
            <a:r>
              <a:rPr lang="zh-CN" altLang="en-US" sz="3200" b="1">
                <a:solidFill>
                  <a:srgbClr val="0070C0"/>
                </a:solidFill>
                <a:latin typeface="楷体_GB2312" panose="02010609030101010101" pitchFamily="49" charset="-122"/>
                <a:ea typeface="黑体" panose="02010609060101010101" pitchFamily="49" charset="-122"/>
              </a:rPr>
              <a:t>核酸分子杂交：</a:t>
            </a:r>
          </a:p>
        </p:txBody>
      </p:sp>
      <p:sp>
        <p:nvSpPr>
          <p:cNvPr id="613379" name="Rectangle 3">
            <a:extLst>
              <a:ext uri="{FF2B5EF4-FFF2-40B4-BE49-F238E27FC236}">
                <a16:creationId xmlns:a16="http://schemas.microsoft.com/office/drawing/2014/main" id="{0AF4D8B2-3E5F-8C1E-556B-FE43E53AB405}"/>
              </a:ext>
            </a:extLst>
          </p:cNvPr>
          <p:cNvSpPr>
            <a:spLocks noChangeArrowheads="1"/>
          </p:cNvSpPr>
          <p:nvPr/>
        </p:nvSpPr>
        <p:spPr bwMode="auto">
          <a:xfrm>
            <a:off x="857250" y="2357438"/>
            <a:ext cx="7429500"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b="1">
                <a:solidFill>
                  <a:srgbClr val="CC3300"/>
                </a:solidFill>
                <a:ea typeface="黑体" panose="02010609060101010101" pitchFamily="49" charset="-122"/>
              </a:rPr>
              <a:t>Southern </a:t>
            </a:r>
            <a:r>
              <a:rPr lang="zh-CN" altLang="en-US" sz="2400" b="1">
                <a:solidFill>
                  <a:srgbClr val="CC3300"/>
                </a:solidFill>
                <a:ea typeface="黑体" panose="02010609060101010101" pitchFamily="49" charset="-122"/>
              </a:rPr>
              <a:t>印迹杂交技术：</a:t>
            </a:r>
            <a:r>
              <a:rPr lang="en-US" altLang="zh-CN" sz="2400" b="1">
                <a:ea typeface="楷体_GB2312" panose="02010609030101010101" pitchFamily="49" charset="-122"/>
              </a:rPr>
              <a:t>1975</a:t>
            </a:r>
            <a:r>
              <a:rPr lang="zh-CN" altLang="en-US" sz="2400" b="1">
                <a:ea typeface="楷体_GB2312" panose="02010609030101010101" pitchFamily="49" charset="-122"/>
              </a:rPr>
              <a:t>年，</a:t>
            </a:r>
            <a:r>
              <a:rPr lang="en-US" altLang="zh-CN" sz="2400" b="1">
                <a:ea typeface="楷体_GB2312" panose="02010609030101010101" pitchFamily="49" charset="-122"/>
              </a:rPr>
              <a:t>Southern EM</a:t>
            </a:r>
            <a:r>
              <a:rPr lang="zh-CN" altLang="en-US" sz="2400" b="1">
                <a:ea typeface="楷体_GB2312" panose="02010609030101010101" pitchFamily="49" charset="-122"/>
              </a:rPr>
              <a:t>发明。从生物体的细胞中提取基因组</a:t>
            </a:r>
            <a:r>
              <a:rPr lang="en-US" altLang="zh-CN" sz="2400" b="1">
                <a:ea typeface="楷体_GB2312" panose="02010609030101010101" pitchFamily="49" charset="-122"/>
              </a:rPr>
              <a:t>DNA</a:t>
            </a:r>
            <a:r>
              <a:rPr lang="zh-CN" altLang="en-US" sz="2400" b="1">
                <a:ea typeface="楷体_GB2312" panose="02010609030101010101" pitchFamily="49" charset="-122"/>
              </a:rPr>
              <a:t>，并从中鉴别出某一 特异的核苷酸序列。</a:t>
            </a:r>
            <a:r>
              <a:rPr lang="zh-CN" altLang="en-US" b="1"/>
              <a:t>      </a:t>
            </a:r>
            <a:endParaRPr lang="zh-CN" altLang="en-US" sz="2400" b="1">
              <a:ea typeface="楷体_GB2312" panose="02010609030101010101" pitchFamily="49" charset="-122"/>
            </a:endParaRPr>
          </a:p>
        </p:txBody>
      </p:sp>
      <p:sp>
        <p:nvSpPr>
          <p:cNvPr id="613380" name="Rectangle 4">
            <a:extLst>
              <a:ext uri="{FF2B5EF4-FFF2-40B4-BE49-F238E27FC236}">
                <a16:creationId xmlns:a16="http://schemas.microsoft.com/office/drawing/2014/main" id="{F03876F0-5A91-94FF-592E-CDB064ADE653}"/>
              </a:ext>
            </a:extLst>
          </p:cNvPr>
          <p:cNvSpPr>
            <a:spLocks noChangeArrowheads="1"/>
          </p:cNvSpPr>
          <p:nvPr/>
        </p:nvSpPr>
        <p:spPr bwMode="auto">
          <a:xfrm>
            <a:off x="714375" y="4000500"/>
            <a:ext cx="7962900"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20000"/>
              </a:spcBef>
              <a:buClr>
                <a:schemeClr val="tx2"/>
              </a:buClr>
              <a:buSzPct val="70000"/>
              <a:buFont typeface="Wingdings" pitchFamily="2" charset="2"/>
              <a:buNone/>
            </a:pPr>
            <a:r>
              <a:rPr lang="en-US" altLang="zh-CN" sz="2400" b="1">
                <a:solidFill>
                  <a:srgbClr val="CC3300"/>
                </a:solidFill>
                <a:ea typeface="黑体" panose="02010609060101010101" pitchFamily="49" charset="-122"/>
              </a:rPr>
              <a:t> Northern</a:t>
            </a:r>
            <a:r>
              <a:rPr lang="zh-CN" altLang="en-US" sz="2400" b="1">
                <a:solidFill>
                  <a:srgbClr val="CC3300"/>
                </a:solidFill>
                <a:ea typeface="黑体" panose="02010609060101010101" pitchFamily="49" charset="-122"/>
              </a:rPr>
              <a:t>印迹杂交技术：</a:t>
            </a:r>
            <a:r>
              <a:rPr lang="en-US" altLang="zh-CN" sz="2400" b="1">
                <a:ea typeface="楷体_GB2312" panose="02010609030101010101" pitchFamily="49" charset="-122"/>
              </a:rPr>
              <a:t>1977</a:t>
            </a:r>
            <a:r>
              <a:rPr lang="zh-CN" altLang="en-US" sz="2400" b="1">
                <a:ea typeface="楷体_GB2312" panose="02010609030101010101" pitchFamily="49" charset="-122"/>
              </a:rPr>
              <a:t>年</a:t>
            </a:r>
            <a:r>
              <a:rPr lang="en-US" altLang="zh-CN" sz="2400" b="1">
                <a:ea typeface="楷体_GB2312" panose="02010609030101010101" pitchFamily="49" charset="-122"/>
              </a:rPr>
              <a:t>Alwine JC</a:t>
            </a:r>
            <a:r>
              <a:rPr lang="zh-CN" altLang="en-US" sz="2400" b="1">
                <a:ea typeface="楷体_GB2312" panose="02010609030101010101" pitchFamily="49" charset="-122"/>
              </a:rPr>
              <a:t>等发明。</a:t>
            </a:r>
            <a:endParaRPr lang="en-US" altLang="zh-CN" sz="2400" b="1">
              <a:ea typeface="楷体_GB2312" panose="02010609030101010101" pitchFamily="49" charset="-122"/>
            </a:endParaRPr>
          </a:p>
          <a:p>
            <a:pPr eaLnBrk="1" hangingPunct="1">
              <a:lnSpc>
                <a:spcPct val="110000"/>
              </a:lnSpc>
              <a:spcBef>
                <a:spcPct val="20000"/>
              </a:spcBef>
              <a:buClr>
                <a:schemeClr val="tx2"/>
              </a:buClr>
              <a:buSzPct val="70000"/>
              <a:buFont typeface="Wingdings" pitchFamily="2" charset="2"/>
              <a:buNone/>
            </a:pPr>
            <a:r>
              <a:rPr lang="zh-CN" altLang="en-US" sz="2400" b="1">
                <a:ea typeface="楷体_GB2312" panose="02010609030101010101" pitchFamily="49" charset="-122"/>
              </a:rPr>
              <a:t>用于样品中某种</a:t>
            </a:r>
            <a:r>
              <a:rPr lang="en-US" altLang="zh-CN" sz="2400" b="1">
                <a:ea typeface="楷体_GB2312" panose="02010609030101010101" pitchFamily="49" charset="-122"/>
              </a:rPr>
              <a:t>mRNA</a:t>
            </a:r>
            <a:r>
              <a:rPr lang="zh-CN" altLang="en-US" sz="2400" b="1">
                <a:ea typeface="楷体_GB2312" panose="02010609030101010101" pitchFamily="49" charset="-122"/>
              </a:rPr>
              <a:t>分子的定量，分子量大小的测定。</a:t>
            </a:r>
          </a:p>
          <a:p>
            <a:pPr eaLnBrk="1" hangingPunct="1">
              <a:lnSpc>
                <a:spcPct val="110000"/>
              </a:lnSpc>
              <a:spcBef>
                <a:spcPct val="20000"/>
              </a:spcBef>
              <a:buClr>
                <a:schemeClr val="tx2"/>
              </a:buClr>
              <a:buSzPct val="70000"/>
              <a:buFont typeface="Wingdings" pitchFamily="2" charset="2"/>
              <a:buNone/>
            </a:pPr>
            <a:r>
              <a:rPr lang="zh-CN" altLang="en-US" sz="2400" b="1">
                <a:ea typeface="楷体_GB2312" panose="02010609030101010101" pitchFamily="49" charset="-122"/>
              </a:rPr>
              <a:t>原理：</a:t>
            </a:r>
            <a:r>
              <a:rPr lang="en-US" altLang="zh-CN" sz="2400" b="1">
                <a:ea typeface="楷体_GB2312" panose="02010609030101010101" pitchFamily="49" charset="-122"/>
              </a:rPr>
              <a:t>RNA</a:t>
            </a:r>
            <a:r>
              <a:rPr lang="zh-CN" altLang="en-US" sz="2400" b="1">
                <a:ea typeface="楷体_GB2312" panose="02010609030101010101" pitchFamily="49" charset="-122"/>
              </a:rPr>
              <a:t>分子在变性琼脂糖凝胶中电泳，按分子量大小不同而相互分离，其原理与</a:t>
            </a:r>
            <a:r>
              <a:rPr lang="en-US" altLang="zh-CN" sz="2400" b="1">
                <a:ea typeface="楷体_GB2312" panose="02010609030101010101" pitchFamily="49" charset="-122"/>
              </a:rPr>
              <a:t>Southern</a:t>
            </a:r>
            <a:r>
              <a:rPr lang="zh-CN" altLang="en-US" sz="2400" b="1">
                <a:ea typeface="楷体_GB2312" panose="02010609030101010101" pitchFamily="49" charset="-122"/>
              </a:rPr>
              <a:t>转移技术的方法类似。</a:t>
            </a:r>
          </a:p>
        </p:txBody>
      </p:sp>
      <p:sp>
        <p:nvSpPr>
          <p:cNvPr id="613381" name="Rectangle 5">
            <a:extLst>
              <a:ext uri="{FF2B5EF4-FFF2-40B4-BE49-F238E27FC236}">
                <a16:creationId xmlns:a16="http://schemas.microsoft.com/office/drawing/2014/main" id="{F6D326E3-61F9-FBEB-43D9-2B685380E109}"/>
              </a:ext>
            </a:extLst>
          </p:cNvPr>
          <p:cNvSpPr>
            <a:spLocks noChangeArrowheads="1"/>
          </p:cNvSpPr>
          <p:nvPr/>
        </p:nvSpPr>
        <p:spPr bwMode="auto">
          <a:xfrm>
            <a:off x="790575" y="1785938"/>
            <a:ext cx="69246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a:solidFill>
                  <a:srgbClr val="C00000"/>
                </a:solidFill>
                <a:ea typeface="黑体" panose="02010609060101010101" pitchFamily="49" charset="-122"/>
              </a:rPr>
              <a:t>细胞原位杂交技术：</a:t>
            </a:r>
            <a:r>
              <a:rPr lang="en-US" altLang="zh-CN" sz="2400" b="1">
                <a:ea typeface="楷体_GB2312" panose="02010609030101010101" pitchFamily="49" charset="-122"/>
              </a:rPr>
              <a:t>1969</a:t>
            </a:r>
            <a:r>
              <a:rPr lang="zh-CN" altLang="en-US" sz="2400" b="1">
                <a:ea typeface="楷体_GB2312" panose="02010609030101010101" pitchFamily="49" charset="-122"/>
              </a:rPr>
              <a:t>年，</a:t>
            </a:r>
            <a:r>
              <a:rPr lang="en-US" altLang="zh-CN" sz="2400" b="1">
                <a:ea typeface="楷体_GB2312" panose="02010609030101010101" pitchFamily="49" charset="-122"/>
              </a:rPr>
              <a:t>Pardue</a:t>
            </a:r>
            <a:r>
              <a:rPr lang="zh-CN" altLang="en-US" sz="2400" b="1">
                <a:ea typeface="楷体_GB2312" panose="02010609030101010101" pitchFamily="49" charset="-122"/>
              </a:rPr>
              <a:t>等建立。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3381"/>
                                        </p:tgtEl>
                                        <p:attrNameLst>
                                          <p:attrName>style.visibility</p:attrName>
                                        </p:attrNameLst>
                                      </p:cBhvr>
                                      <p:to>
                                        <p:strVal val="visible"/>
                                      </p:to>
                                    </p:set>
                                    <p:animEffect transition="in" filter="box(in)">
                                      <p:cBhvr>
                                        <p:cTn id="7" dur="500"/>
                                        <p:tgtEl>
                                          <p:spTgt spid="6133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3379"/>
                                        </p:tgtEl>
                                        <p:attrNameLst>
                                          <p:attrName>style.visibility</p:attrName>
                                        </p:attrNameLst>
                                      </p:cBhvr>
                                      <p:to>
                                        <p:strVal val="visible"/>
                                      </p:to>
                                    </p:set>
                                    <p:animEffect transition="in" filter="blinds(horizontal)">
                                      <p:cBhvr>
                                        <p:cTn id="12" dur="500"/>
                                        <p:tgtEl>
                                          <p:spTgt spid="6133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13380"/>
                                        </p:tgtEl>
                                        <p:attrNameLst>
                                          <p:attrName>style.visibility</p:attrName>
                                        </p:attrNameLst>
                                      </p:cBhvr>
                                      <p:to>
                                        <p:strVal val="visible"/>
                                      </p:to>
                                    </p:set>
                                    <p:anim calcmode="lin" valueType="num">
                                      <p:cBhvr additive="base">
                                        <p:cTn id="17" dur="500" fill="hold"/>
                                        <p:tgtEl>
                                          <p:spTgt spid="613380"/>
                                        </p:tgtEl>
                                        <p:attrNameLst>
                                          <p:attrName>ppt_x</p:attrName>
                                        </p:attrNameLst>
                                      </p:cBhvr>
                                      <p:tavLst>
                                        <p:tav tm="0">
                                          <p:val>
                                            <p:strVal val="#ppt_x"/>
                                          </p:val>
                                        </p:tav>
                                        <p:tav tm="100000">
                                          <p:val>
                                            <p:strVal val="#ppt_x"/>
                                          </p:val>
                                        </p:tav>
                                      </p:tavLst>
                                    </p:anim>
                                    <p:anim calcmode="lin" valueType="num">
                                      <p:cBhvr additive="base">
                                        <p:cTn id="18" dur="500" fill="hold"/>
                                        <p:tgtEl>
                                          <p:spTgt spid="6133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79" grpId="0"/>
      <p:bldP spid="613380" grpId="0"/>
      <p:bldP spid="61338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日期占位符 1">
            <a:extLst>
              <a:ext uri="{FF2B5EF4-FFF2-40B4-BE49-F238E27FC236}">
                <a16:creationId xmlns:a16="http://schemas.microsoft.com/office/drawing/2014/main" id="{6E74CB95-C1EF-5A2C-128B-AE7FD7EBBF0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468301F7-295B-BF42-B8E6-DB0A69096CF1}" type="datetime1">
              <a:rPr lang="zh-CN" altLang="en-US" sz="1000" smtClean="0"/>
              <a:pPr>
                <a:spcBef>
                  <a:spcPct val="0"/>
                </a:spcBef>
                <a:buClrTx/>
                <a:buSzTx/>
                <a:buFontTx/>
                <a:buNone/>
              </a:pPr>
              <a:t>2023/8/31</a:t>
            </a:fld>
            <a:endParaRPr lang="en-US" altLang="zh-CN" sz="1000"/>
          </a:p>
        </p:txBody>
      </p:sp>
      <p:sp>
        <p:nvSpPr>
          <p:cNvPr id="144387" name="灯片编号占位符 3">
            <a:extLst>
              <a:ext uri="{FF2B5EF4-FFF2-40B4-BE49-F238E27FC236}">
                <a16:creationId xmlns:a16="http://schemas.microsoft.com/office/drawing/2014/main" id="{A595B369-39E9-3B53-FE35-1D3C8EC78A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5FCCFE5-A420-0E41-894B-06FF9675E08A}" type="slidenum">
              <a:rPr lang="en-US" altLang="zh-CN" sz="1000" smtClean="0"/>
              <a:pPr>
                <a:spcBef>
                  <a:spcPct val="0"/>
                </a:spcBef>
                <a:buClrTx/>
                <a:buSzTx/>
                <a:buFontTx/>
                <a:buNone/>
              </a:pPr>
              <a:t>74</a:t>
            </a:fld>
            <a:endParaRPr lang="en-US" altLang="zh-CN" sz="1000"/>
          </a:p>
        </p:txBody>
      </p:sp>
      <p:sp>
        <p:nvSpPr>
          <p:cNvPr id="144388" name="Rectangle 2">
            <a:extLst>
              <a:ext uri="{FF2B5EF4-FFF2-40B4-BE49-F238E27FC236}">
                <a16:creationId xmlns:a16="http://schemas.microsoft.com/office/drawing/2014/main" id="{F4E022BB-2583-8201-702E-4104950E24B8}"/>
              </a:ext>
            </a:extLst>
          </p:cNvPr>
          <p:cNvSpPr>
            <a:spLocks noChangeArrowheads="1"/>
          </p:cNvSpPr>
          <p:nvPr/>
        </p:nvSpPr>
        <p:spPr bwMode="auto">
          <a:xfrm>
            <a:off x="827088" y="981075"/>
            <a:ext cx="3505200"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70C0"/>
                </a:solidFill>
              </a:rPr>
              <a:t>★</a:t>
            </a:r>
            <a:r>
              <a:rPr lang="zh-CN" altLang="en-US" sz="2800" b="1">
                <a:solidFill>
                  <a:srgbClr val="0070C0"/>
                </a:solidFill>
                <a:ea typeface="黑体" panose="02010609060101010101" pitchFamily="49" charset="-122"/>
              </a:rPr>
              <a:t>基因诊断技术</a:t>
            </a:r>
            <a:r>
              <a:rPr lang="en-US" altLang="zh-CN" sz="2800" b="1">
                <a:solidFill>
                  <a:srgbClr val="0070C0"/>
                </a:solidFill>
              </a:rPr>
              <a:t>——</a:t>
            </a:r>
            <a:r>
              <a:rPr lang="zh-CN" altLang="en-US" sz="2800" b="1">
                <a:solidFill>
                  <a:srgbClr val="0070C0"/>
                </a:solidFill>
                <a:ea typeface="黑体" panose="02010609060101010101" pitchFamily="49" charset="-122"/>
              </a:rPr>
              <a:t>聚合酶链式反应 </a:t>
            </a:r>
            <a:r>
              <a:rPr lang="en-US" altLang="zh-CN" sz="2800" b="1">
                <a:solidFill>
                  <a:srgbClr val="0070C0"/>
                </a:solidFill>
                <a:ea typeface="黑体" panose="02010609060101010101" pitchFamily="49" charset="-122"/>
              </a:rPr>
              <a:t>(polymerase chain reaction, PCR) </a:t>
            </a:r>
            <a:r>
              <a:rPr lang="zh-CN" altLang="en-US" sz="2800" b="1">
                <a:solidFill>
                  <a:srgbClr val="0070C0"/>
                </a:solidFill>
                <a:ea typeface="黑体" panose="02010609060101010101" pitchFamily="49" charset="-122"/>
              </a:rPr>
              <a:t>：</a:t>
            </a:r>
          </a:p>
        </p:txBody>
      </p:sp>
      <p:pic>
        <p:nvPicPr>
          <p:cNvPr id="611331" name="Picture 3" descr="图7-11">
            <a:extLst>
              <a:ext uri="{FF2B5EF4-FFF2-40B4-BE49-F238E27FC236}">
                <a16:creationId xmlns:a16="http://schemas.microsoft.com/office/drawing/2014/main" id="{952CD1FD-1D89-DBEA-61E6-60FE5F2DC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620713"/>
            <a:ext cx="3887787"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1332" name="Rectangle 4">
            <a:extLst>
              <a:ext uri="{FF2B5EF4-FFF2-40B4-BE49-F238E27FC236}">
                <a16:creationId xmlns:a16="http://schemas.microsoft.com/office/drawing/2014/main" id="{8BE53DB8-B9D4-725E-5F18-1419D4C90687}"/>
              </a:ext>
            </a:extLst>
          </p:cNvPr>
          <p:cNvSpPr>
            <a:spLocks noChangeArrowheads="1"/>
          </p:cNvSpPr>
          <p:nvPr/>
        </p:nvSpPr>
        <p:spPr bwMode="auto">
          <a:xfrm>
            <a:off x="785813" y="3357563"/>
            <a:ext cx="3529012"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ea typeface="楷体_GB2312" panose="02010609030101010101" pitchFamily="49" charset="-122"/>
              </a:rPr>
              <a:t>1985</a:t>
            </a:r>
            <a:r>
              <a:rPr lang="zh-CN" altLang="en-US" sz="2400" b="1">
                <a:ea typeface="楷体_GB2312" panose="02010609030101010101" pitchFamily="49" charset="-122"/>
              </a:rPr>
              <a:t>年，</a:t>
            </a:r>
            <a:r>
              <a:rPr lang="en-US" altLang="zh-CN" sz="2400" b="1">
                <a:ea typeface="楷体_GB2312" panose="02010609030101010101" pitchFamily="49" charset="-122"/>
              </a:rPr>
              <a:t>Mullis K</a:t>
            </a:r>
            <a:r>
              <a:rPr lang="zh-CN" altLang="en-US" sz="2400" b="1">
                <a:ea typeface="楷体_GB2312" panose="02010609030101010101" pitchFamily="49" charset="-122"/>
              </a:rPr>
              <a:t>首创。</a:t>
            </a:r>
          </a:p>
          <a:p>
            <a:pPr eaLnBrk="1" hangingPunct="1">
              <a:lnSpc>
                <a:spcPct val="120000"/>
              </a:lnSpc>
            </a:pPr>
            <a:r>
              <a:rPr lang="zh-CN" altLang="en-US" sz="2400" b="1">
                <a:ea typeface="楷体_GB2312" panose="02010609030101010101" pitchFamily="49" charset="-122"/>
              </a:rPr>
              <a:t>   体外模拟细胞内</a:t>
            </a:r>
            <a:r>
              <a:rPr lang="en-US" altLang="zh-CN" sz="2400" b="1">
                <a:ea typeface="楷体_GB2312" panose="02010609030101010101" pitchFamily="49" charset="-122"/>
              </a:rPr>
              <a:t>DNA</a:t>
            </a:r>
            <a:r>
              <a:rPr lang="zh-CN" altLang="en-US" sz="2400" b="1">
                <a:ea typeface="楷体_GB2312" panose="02010609030101010101" pitchFamily="49" charset="-122"/>
              </a:rPr>
              <a:t>复制过程，进行体外基因扩增。</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1332"/>
                                        </p:tgtEl>
                                        <p:attrNameLst>
                                          <p:attrName>style.visibility</p:attrName>
                                        </p:attrNameLst>
                                      </p:cBhvr>
                                      <p:to>
                                        <p:strVal val="visible"/>
                                      </p:to>
                                    </p:set>
                                    <p:animEffect transition="in" filter="blinds(horizontal)">
                                      <p:cBhvr>
                                        <p:cTn id="7" dur="500"/>
                                        <p:tgtEl>
                                          <p:spTgt spid="6113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11331"/>
                                        </p:tgtEl>
                                        <p:attrNameLst>
                                          <p:attrName>style.visibility</p:attrName>
                                        </p:attrNameLst>
                                      </p:cBhvr>
                                      <p:to>
                                        <p:strVal val="visible"/>
                                      </p:to>
                                    </p:set>
                                    <p:animEffect transition="in" filter="box(in)">
                                      <p:cBhvr>
                                        <p:cTn id="12" dur="500"/>
                                        <p:tgtEl>
                                          <p:spTgt spid="611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3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日期占位符 3">
            <a:extLst>
              <a:ext uri="{FF2B5EF4-FFF2-40B4-BE49-F238E27FC236}">
                <a16:creationId xmlns:a16="http://schemas.microsoft.com/office/drawing/2014/main" id="{1C0D1E05-2340-7F7B-CE88-563716B9007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F6F58E4-321E-A146-A3A0-9485CA14119C}" type="datetime1">
              <a:rPr lang="zh-CN" altLang="en-US" sz="1000" smtClean="0"/>
              <a:pPr>
                <a:spcBef>
                  <a:spcPct val="0"/>
                </a:spcBef>
                <a:buClrTx/>
                <a:buSzTx/>
                <a:buFontTx/>
                <a:buNone/>
              </a:pPr>
              <a:t>2023/8/31</a:t>
            </a:fld>
            <a:endParaRPr lang="en-US" altLang="zh-CN" sz="1000"/>
          </a:p>
        </p:txBody>
      </p:sp>
      <p:sp>
        <p:nvSpPr>
          <p:cNvPr id="146435" name="灯片编号占位符 5">
            <a:extLst>
              <a:ext uri="{FF2B5EF4-FFF2-40B4-BE49-F238E27FC236}">
                <a16:creationId xmlns:a16="http://schemas.microsoft.com/office/drawing/2014/main" id="{A23A002C-5664-8B90-7875-0A5D100058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87D8770-0CC2-5C47-B5CE-FCF3EF579B87}" type="slidenum">
              <a:rPr lang="en-US" altLang="zh-CN" sz="1000" smtClean="0"/>
              <a:pPr>
                <a:spcBef>
                  <a:spcPct val="0"/>
                </a:spcBef>
                <a:buClrTx/>
                <a:buSzTx/>
                <a:buFontTx/>
                <a:buNone/>
              </a:pPr>
              <a:t>75</a:t>
            </a:fld>
            <a:endParaRPr lang="en-US" altLang="zh-CN" sz="1000"/>
          </a:p>
        </p:txBody>
      </p:sp>
      <p:sp>
        <p:nvSpPr>
          <p:cNvPr id="146436" name="Rectangle 2">
            <a:extLst>
              <a:ext uri="{FF2B5EF4-FFF2-40B4-BE49-F238E27FC236}">
                <a16:creationId xmlns:a16="http://schemas.microsoft.com/office/drawing/2014/main" id="{1BC7DF68-A1F9-BCBF-7BBA-921243316F53}"/>
              </a:ext>
            </a:extLst>
          </p:cNvPr>
          <p:cNvSpPr>
            <a:spLocks noGrp="1" noChangeArrowheads="1"/>
          </p:cNvSpPr>
          <p:nvPr>
            <p:ph type="body" idx="1"/>
          </p:nvPr>
        </p:nvSpPr>
        <p:spPr>
          <a:xfrm>
            <a:off x="323850" y="1189038"/>
            <a:ext cx="8496300" cy="727075"/>
          </a:xfrm>
        </p:spPr>
        <p:txBody>
          <a:bodyPr/>
          <a:lstStyle/>
          <a:p>
            <a:pPr algn="just" eaLnBrk="1" hangingPunct="1">
              <a:buFont typeface="Wingdings" pitchFamily="2" charset="2"/>
              <a:buNone/>
            </a:pPr>
            <a:r>
              <a:rPr lang="en-US" altLang="zh-CN" sz="2800" b="1">
                <a:solidFill>
                  <a:srgbClr val="0070C0"/>
                </a:solidFill>
                <a:ea typeface="黑体" panose="02010609060101010101" pitchFamily="49" charset="-122"/>
              </a:rPr>
              <a:t>★</a:t>
            </a:r>
            <a:r>
              <a:rPr lang="zh-CN" altLang="en-US" sz="2800" b="1">
                <a:solidFill>
                  <a:srgbClr val="0070C0"/>
                </a:solidFill>
                <a:ea typeface="黑体" panose="02010609060101010101" pitchFamily="49" charset="-122"/>
              </a:rPr>
              <a:t>基因诊断技术</a:t>
            </a:r>
            <a:r>
              <a:rPr lang="en-US" altLang="zh-CN" sz="2800" b="1">
                <a:solidFill>
                  <a:srgbClr val="0070C0"/>
                </a:solidFill>
                <a:ea typeface="黑体" panose="02010609060101010101" pitchFamily="49" charset="-122"/>
              </a:rPr>
              <a:t>——</a:t>
            </a:r>
            <a:r>
              <a:rPr lang="zh-CN" altLang="en-US" sz="2800" b="1">
                <a:solidFill>
                  <a:srgbClr val="0070C0"/>
                </a:solidFill>
                <a:ea typeface="黑体" panose="02010609060101010101" pitchFamily="49" charset="-122"/>
              </a:rPr>
              <a:t>基因芯片（</a:t>
            </a:r>
            <a:r>
              <a:rPr lang="en-US" altLang="zh-CN" sz="2800" b="1">
                <a:solidFill>
                  <a:srgbClr val="0070C0"/>
                </a:solidFill>
                <a:ea typeface="黑体" panose="02010609060101010101" pitchFamily="49" charset="-122"/>
              </a:rPr>
              <a:t>Gene chips</a:t>
            </a:r>
            <a:r>
              <a:rPr lang="zh-CN" altLang="en-US" sz="2800" b="1">
                <a:solidFill>
                  <a:srgbClr val="0070C0"/>
                </a:solidFill>
                <a:ea typeface="黑体" panose="02010609060101010101" pitchFamily="49" charset="-122"/>
              </a:rPr>
              <a:t>）：</a:t>
            </a:r>
            <a:endParaRPr lang="zh-CN" altLang="en-US" sz="2800" b="1">
              <a:solidFill>
                <a:srgbClr val="0070C0"/>
              </a:solidFill>
              <a:ea typeface="楷体_GB2312" panose="02010609030101010101" pitchFamily="49" charset="-122"/>
            </a:endParaRPr>
          </a:p>
        </p:txBody>
      </p:sp>
      <p:sp>
        <p:nvSpPr>
          <p:cNvPr id="615427" name="Rectangle 3">
            <a:extLst>
              <a:ext uri="{FF2B5EF4-FFF2-40B4-BE49-F238E27FC236}">
                <a16:creationId xmlns:a16="http://schemas.microsoft.com/office/drawing/2014/main" id="{D988CA56-DC55-476B-983B-FADE97140ABD}"/>
              </a:ext>
            </a:extLst>
          </p:cNvPr>
          <p:cNvSpPr>
            <a:spLocks noChangeArrowheads="1"/>
          </p:cNvSpPr>
          <p:nvPr/>
        </p:nvSpPr>
        <p:spPr bwMode="auto">
          <a:xfrm>
            <a:off x="250825" y="1989138"/>
            <a:ext cx="80645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en-US" altLang="zh-CN" sz="2400" b="1">
                <a:latin typeface="Times New Roman" panose="02020603050405020304" pitchFamily="18" charset="0"/>
                <a:ea typeface="楷体_GB2312" panose="02010609030101010101" pitchFamily="49" charset="-122"/>
              </a:rPr>
              <a:t>            </a:t>
            </a:r>
            <a:r>
              <a:rPr lang="zh-CN" altLang="en-US" sz="2400" b="1">
                <a:latin typeface="Times New Roman" panose="02020603050405020304" pitchFamily="18" charset="0"/>
                <a:ea typeface="楷体_GB2312" panose="02010609030101010101" pitchFamily="49" charset="-122"/>
              </a:rPr>
              <a:t>基因芯片技术</a:t>
            </a:r>
            <a:r>
              <a:rPr lang="en-US" altLang="zh-CN" sz="2400" b="1">
                <a:latin typeface="Times New Roman" panose="02020603050405020304" pitchFamily="18" charset="0"/>
                <a:ea typeface="楷体_GB2312" panose="02010609030101010101" pitchFamily="49" charset="-122"/>
              </a:rPr>
              <a:t>: </a:t>
            </a:r>
            <a:r>
              <a:rPr lang="zh-CN" altLang="en-US" sz="2400" b="1">
                <a:latin typeface="Times New Roman" panose="02020603050405020304" pitchFamily="18" charset="0"/>
                <a:ea typeface="楷体_GB2312" panose="02010609030101010101" pitchFamily="49" charset="-122"/>
              </a:rPr>
              <a:t>将大量探针固定于支持物上，与标记的样品进行杂交。可一次性对样品中大量序列进行检测和分析。</a:t>
            </a:r>
          </a:p>
          <a:p>
            <a:pPr algn="just" eaLnBrk="1" hangingPunct="1">
              <a:buFont typeface="Wingdings" pitchFamily="2" charset="2"/>
              <a:buNone/>
            </a:pPr>
            <a:r>
              <a:rPr lang="zh-CN" altLang="en-US" sz="2400" b="1">
                <a:latin typeface="Times New Roman" panose="02020603050405020304" pitchFamily="18" charset="0"/>
                <a:ea typeface="楷体_GB2312" panose="02010609030101010101" pitchFamily="49" charset="-122"/>
              </a:rPr>
              <a:t>             解决了传统核酸杂交技术操作繁杂、检测效率低的问题。</a:t>
            </a:r>
          </a:p>
        </p:txBody>
      </p:sp>
      <p:sp>
        <p:nvSpPr>
          <p:cNvPr id="615428" name="Rectangle 4">
            <a:extLst>
              <a:ext uri="{FF2B5EF4-FFF2-40B4-BE49-F238E27FC236}">
                <a16:creationId xmlns:a16="http://schemas.microsoft.com/office/drawing/2014/main" id="{2F28CCF9-5991-0C25-72F3-0116BDB75402}"/>
              </a:ext>
            </a:extLst>
          </p:cNvPr>
          <p:cNvSpPr>
            <a:spLocks noChangeArrowheads="1"/>
          </p:cNvSpPr>
          <p:nvPr/>
        </p:nvSpPr>
        <p:spPr bwMode="auto">
          <a:xfrm>
            <a:off x="323850" y="4005263"/>
            <a:ext cx="80645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en-US" altLang="zh-CN" sz="2400" b="1">
                <a:latin typeface="Times New Roman" panose="02020603050405020304" pitchFamily="18" charset="0"/>
                <a:ea typeface="楷体_GB2312" panose="02010609030101010101" pitchFamily="49" charset="-122"/>
              </a:rPr>
              <a:t>            </a:t>
            </a:r>
            <a:r>
              <a:rPr lang="zh-CN" altLang="en-US" sz="2400" b="1">
                <a:latin typeface="Times New Roman" panose="02020603050405020304" pitchFamily="18" charset="0"/>
                <a:ea typeface="楷体_GB2312" panose="02010609030101010101" pitchFamily="49" charset="-122"/>
              </a:rPr>
              <a:t>通过设计不同的探针阵列和使用特定的分析方法，使该技术具有多种不同的应用价值。</a:t>
            </a:r>
          </a:p>
          <a:p>
            <a:pPr algn="just" eaLnBrk="1" hangingPunct="1">
              <a:buFont typeface="Wingdings" pitchFamily="2" charset="2"/>
              <a:buNone/>
            </a:pPr>
            <a:r>
              <a:rPr lang="zh-CN" altLang="en-US" sz="2400" b="1">
                <a:latin typeface="Times New Roman" panose="02020603050405020304" pitchFamily="18" charset="0"/>
                <a:ea typeface="楷体_GB2312" panose="02010609030101010101" pitchFamily="49" charset="-122"/>
              </a:rPr>
              <a:t>            如基因表达谱分析、基因突变检测、多态性分析、基因诊断等。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5427"/>
                                        </p:tgtEl>
                                        <p:attrNameLst>
                                          <p:attrName>style.visibility</p:attrName>
                                        </p:attrNameLst>
                                      </p:cBhvr>
                                      <p:to>
                                        <p:strVal val="visible"/>
                                      </p:to>
                                    </p:set>
                                    <p:animEffect transition="in" filter="box(in)">
                                      <p:cBhvr>
                                        <p:cTn id="7" dur="500"/>
                                        <p:tgtEl>
                                          <p:spTgt spid="6154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15428"/>
                                        </p:tgtEl>
                                        <p:attrNameLst>
                                          <p:attrName>style.visibility</p:attrName>
                                        </p:attrNameLst>
                                      </p:cBhvr>
                                      <p:to>
                                        <p:strVal val="visible"/>
                                      </p:to>
                                    </p:set>
                                    <p:animEffect transition="in" filter="box(in)">
                                      <p:cBhvr>
                                        <p:cTn id="12" dur="500"/>
                                        <p:tgtEl>
                                          <p:spTgt spid="615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7" grpId="0"/>
      <p:bldP spid="61542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日期占位符 1">
            <a:extLst>
              <a:ext uri="{FF2B5EF4-FFF2-40B4-BE49-F238E27FC236}">
                <a16:creationId xmlns:a16="http://schemas.microsoft.com/office/drawing/2014/main" id="{D573FCCF-BDA2-4CDE-59E7-406DFC12CF7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4030DD6-9252-434D-A1B2-04B5627C12EC}" type="datetime1">
              <a:rPr lang="zh-CN" altLang="en-US" sz="1000" smtClean="0"/>
              <a:pPr>
                <a:spcBef>
                  <a:spcPct val="0"/>
                </a:spcBef>
                <a:buClrTx/>
                <a:buSzTx/>
                <a:buFontTx/>
                <a:buNone/>
              </a:pPr>
              <a:t>2023/8/31</a:t>
            </a:fld>
            <a:endParaRPr lang="en-US" altLang="zh-CN" sz="1000"/>
          </a:p>
        </p:txBody>
      </p:sp>
      <p:sp>
        <p:nvSpPr>
          <p:cNvPr id="148483" name="灯片编号占位符 3">
            <a:extLst>
              <a:ext uri="{FF2B5EF4-FFF2-40B4-BE49-F238E27FC236}">
                <a16:creationId xmlns:a16="http://schemas.microsoft.com/office/drawing/2014/main" id="{04258FB6-1388-5A41-64FE-EAB0AFE9C8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41E59A2-5F0A-3043-A24D-2C51FFAF23D3}" type="slidenum">
              <a:rPr lang="en-US" altLang="zh-CN" sz="1000" smtClean="0"/>
              <a:pPr>
                <a:spcBef>
                  <a:spcPct val="0"/>
                </a:spcBef>
                <a:buClrTx/>
                <a:buSzTx/>
                <a:buFontTx/>
                <a:buNone/>
              </a:pPr>
              <a:t>76</a:t>
            </a:fld>
            <a:endParaRPr lang="en-US" altLang="zh-CN" sz="1000"/>
          </a:p>
        </p:txBody>
      </p:sp>
      <p:pic>
        <p:nvPicPr>
          <p:cNvPr id="617474" name="Picture 2" descr="Overlay 副本">
            <a:extLst>
              <a:ext uri="{FF2B5EF4-FFF2-40B4-BE49-F238E27FC236}">
                <a16:creationId xmlns:a16="http://schemas.microsoft.com/office/drawing/2014/main" id="{A107BA5B-3622-836F-295B-20BD7B826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916113"/>
            <a:ext cx="244951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Rectangle 3">
            <a:extLst>
              <a:ext uri="{FF2B5EF4-FFF2-40B4-BE49-F238E27FC236}">
                <a16:creationId xmlns:a16="http://schemas.microsoft.com/office/drawing/2014/main" id="{9696C26C-8CA4-67B2-6BAB-42D4F77FF217}"/>
              </a:ext>
            </a:extLst>
          </p:cNvPr>
          <p:cNvSpPr>
            <a:spLocks noChangeArrowheads="1"/>
          </p:cNvSpPr>
          <p:nvPr/>
        </p:nvSpPr>
        <p:spPr bwMode="auto">
          <a:xfrm>
            <a:off x="5435600" y="4598988"/>
            <a:ext cx="3581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latin typeface="宋体" panose="02010600030101010101" pitchFamily="2" charset="-122"/>
              </a:rPr>
              <a:t>叠加图：绿色代表下调；红色代表上调 ；黄色无差异。</a:t>
            </a:r>
          </a:p>
        </p:txBody>
      </p:sp>
      <p:sp>
        <p:nvSpPr>
          <p:cNvPr id="148486" name="Line 4">
            <a:extLst>
              <a:ext uri="{FF2B5EF4-FFF2-40B4-BE49-F238E27FC236}">
                <a16:creationId xmlns:a16="http://schemas.microsoft.com/office/drawing/2014/main" id="{D84515D6-CBA9-44CA-BDB5-848D839AFE1F}"/>
              </a:ext>
            </a:extLst>
          </p:cNvPr>
          <p:cNvSpPr>
            <a:spLocks noChangeShapeType="1"/>
          </p:cNvSpPr>
          <p:nvPr/>
        </p:nvSpPr>
        <p:spPr bwMode="auto">
          <a:xfrm>
            <a:off x="4067175" y="3068638"/>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8487" name="Text Box 5">
            <a:extLst>
              <a:ext uri="{FF2B5EF4-FFF2-40B4-BE49-F238E27FC236}">
                <a16:creationId xmlns:a16="http://schemas.microsoft.com/office/drawing/2014/main" id="{E1BA2159-A77E-2514-6875-C9624E91166D}"/>
              </a:ext>
            </a:extLst>
          </p:cNvPr>
          <p:cNvSpPr txBox="1">
            <a:spLocks noChangeArrowheads="1"/>
          </p:cNvSpPr>
          <p:nvPr/>
        </p:nvSpPr>
        <p:spPr bwMode="auto">
          <a:xfrm>
            <a:off x="3732213" y="1412875"/>
            <a:ext cx="120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a:latin typeface="Tahoma" panose="020B0604030504040204" pitchFamily="34" charset="0"/>
              </a:rPr>
              <a:t>正常样品</a:t>
            </a:r>
          </a:p>
          <a:p>
            <a:pPr eaLnBrk="1" hangingPunct="1">
              <a:spcBef>
                <a:spcPct val="0"/>
              </a:spcBef>
              <a:buClrTx/>
              <a:buSzTx/>
              <a:buFontTx/>
              <a:buNone/>
            </a:pPr>
            <a:r>
              <a:rPr kumimoji="1" lang="en-US" altLang="zh-CN" sz="2000"/>
              <a:t>Cy3</a:t>
            </a:r>
            <a:r>
              <a:rPr kumimoji="1" lang="zh-CN" altLang="en-US" sz="2000"/>
              <a:t>标记</a:t>
            </a:r>
          </a:p>
        </p:txBody>
      </p:sp>
      <p:sp>
        <p:nvSpPr>
          <p:cNvPr id="148488" name="Text Box 6">
            <a:extLst>
              <a:ext uri="{FF2B5EF4-FFF2-40B4-BE49-F238E27FC236}">
                <a16:creationId xmlns:a16="http://schemas.microsoft.com/office/drawing/2014/main" id="{AA744F57-7A25-2172-062F-729DEB912123}"/>
              </a:ext>
            </a:extLst>
          </p:cNvPr>
          <p:cNvSpPr txBox="1">
            <a:spLocks noChangeArrowheads="1"/>
          </p:cNvSpPr>
          <p:nvPr/>
        </p:nvSpPr>
        <p:spPr bwMode="auto">
          <a:xfrm>
            <a:off x="3779838" y="3933825"/>
            <a:ext cx="120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a:latin typeface="Tahoma" panose="020B0604030504040204" pitchFamily="34" charset="0"/>
              </a:rPr>
              <a:t>待测样品</a:t>
            </a:r>
          </a:p>
          <a:p>
            <a:pPr eaLnBrk="1" hangingPunct="1">
              <a:spcBef>
                <a:spcPct val="0"/>
              </a:spcBef>
              <a:buClrTx/>
              <a:buSzTx/>
              <a:buFontTx/>
              <a:buNone/>
            </a:pPr>
            <a:r>
              <a:rPr kumimoji="1" lang="en-US" altLang="zh-CN" sz="2000">
                <a:latin typeface="Tahoma" panose="020B0604030504040204" pitchFamily="34" charset="0"/>
              </a:rPr>
              <a:t>Cy5</a:t>
            </a:r>
            <a:r>
              <a:rPr kumimoji="1" lang="zh-CN" altLang="en-US" sz="2000">
                <a:latin typeface="Tahoma" panose="020B0604030504040204" pitchFamily="34" charset="0"/>
              </a:rPr>
              <a:t>标记</a:t>
            </a:r>
          </a:p>
        </p:txBody>
      </p:sp>
      <p:sp>
        <p:nvSpPr>
          <p:cNvPr id="148489" name="Text Box 7">
            <a:extLst>
              <a:ext uri="{FF2B5EF4-FFF2-40B4-BE49-F238E27FC236}">
                <a16:creationId xmlns:a16="http://schemas.microsoft.com/office/drawing/2014/main" id="{36F48499-8034-A124-272F-ED0E5173ACFA}"/>
              </a:ext>
            </a:extLst>
          </p:cNvPr>
          <p:cNvSpPr txBox="1">
            <a:spLocks noChangeArrowheads="1"/>
          </p:cNvSpPr>
          <p:nvPr/>
        </p:nvSpPr>
        <p:spPr bwMode="auto">
          <a:xfrm>
            <a:off x="4356100" y="2565400"/>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latin typeface="宋体" panose="02010600030101010101" pitchFamily="2" charset="-122"/>
              </a:rPr>
              <a:t>叠加</a:t>
            </a:r>
          </a:p>
        </p:txBody>
      </p:sp>
      <p:pic>
        <p:nvPicPr>
          <p:cNvPr id="148490" name="Picture 8" descr="CONTROL">
            <a:extLst>
              <a:ext uri="{FF2B5EF4-FFF2-40B4-BE49-F238E27FC236}">
                <a16:creationId xmlns:a16="http://schemas.microsoft.com/office/drawing/2014/main" id="{CC0808CD-4DA8-8BF0-E5D0-CBBDCD685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76250"/>
            <a:ext cx="24796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91" name="Picture 9" descr="TEST">
            <a:extLst>
              <a:ext uri="{FF2B5EF4-FFF2-40B4-BE49-F238E27FC236}">
                <a16:creationId xmlns:a16="http://schemas.microsoft.com/office/drawing/2014/main" id="{5AAD5D1B-6A56-C49F-F4D7-DC0DD5A62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141663"/>
            <a:ext cx="25209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92" name="Text Box 10">
            <a:extLst>
              <a:ext uri="{FF2B5EF4-FFF2-40B4-BE49-F238E27FC236}">
                <a16:creationId xmlns:a16="http://schemas.microsoft.com/office/drawing/2014/main" id="{97722F29-EFD9-AB34-6CCD-E61CCA7C585F}"/>
              </a:ext>
            </a:extLst>
          </p:cNvPr>
          <p:cNvSpPr txBox="1">
            <a:spLocks noChangeArrowheads="1"/>
          </p:cNvSpPr>
          <p:nvPr/>
        </p:nvSpPr>
        <p:spPr bwMode="auto">
          <a:xfrm>
            <a:off x="1979613" y="5805488"/>
            <a:ext cx="506095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zh-CN" altLang="en-US" sz="1600">
                <a:latin typeface="楷体_GB2312" panose="02010609030101010101" pitchFamily="49" charset="-122"/>
                <a:ea typeface="楷体_GB2312" panose="02010609030101010101" pitchFamily="49" charset="-122"/>
              </a:rPr>
              <a:t>石奕武，胡维新等：多发性骨髓瘤的基因表达谱分析，</a:t>
            </a:r>
          </a:p>
          <a:p>
            <a:pPr eaLnBrk="1" hangingPunct="1">
              <a:buFont typeface="Wingdings" pitchFamily="2" charset="2"/>
              <a:buNone/>
            </a:pPr>
            <a:r>
              <a:rPr lang="zh-CN" altLang="en-US" sz="1600">
                <a:latin typeface="楷体_GB2312" panose="02010609030101010101" pitchFamily="49" charset="-122"/>
                <a:ea typeface="楷体_GB2312" panose="02010609030101010101" pitchFamily="49" charset="-122"/>
              </a:rPr>
              <a:t>湖南医科大学学报，</a:t>
            </a:r>
            <a:r>
              <a:rPr lang="en-US" altLang="zh-CN" sz="1600">
                <a:latin typeface="楷体_GB2312" panose="02010609030101010101" pitchFamily="49" charset="-122"/>
                <a:ea typeface="楷体_GB2312" panose="02010609030101010101" pitchFamily="49" charset="-122"/>
              </a:rPr>
              <a:t>2003</a:t>
            </a:r>
            <a:r>
              <a:rPr lang="zh-CN" altLang="en-US" sz="1600">
                <a:latin typeface="楷体_GB2312" panose="02010609030101010101" pitchFamily="49" charset="-122"/>
                <a:ea typeface="楷体_GB2312" panose="02010609030101010101" pitchFamily="49" charset="-122"/>
              </a:rPr>
              <a:t>，</a:t>
            </a:r>
            <a:r>
              <a:rPr lang="en-US" altLang="zh-CN" sz="1600">
                <a:latin typeface="楷体_GB2312" panose="02010609030101010101" pitchFamily="49" charset="-122"/>
                <a:ea typeface="楷体_GB2312" panose="02010609030101010101" pitchFamily="49" charset="-122"/>
              </a:rPr>
              <a:t>28</a:t>
            </a:r>
            <a:r>
              <a:rPr lang="zh-CN" altLang="en-US" sz="1600">
                <a:latin typeface="楷体_GB2312" panose="02010609030101010101" pitchFamily="49" charset="-122"/>
                <a:ea typeface="楷体_GB2312" panose="02010609030101010101" pitchFamily="49" charset="-122"/>
              </a:rPr>
              <a:t>（</a:t>
            </a:r>
            <a:r>
              <a:rPr lang="en-US" altLang="zh-CN" sz="1600">
                <a:latin typeface="楷体_GB2312" panose="02010609030101010101" pitchFamily="49" charset="-122"/>
                <a:ea typeface="楷体_GB2312" panose="02010609030101010101" pitchFamily="49" charset="-122"/>
              </a:rPr>
              <a:t>3</a:t>
            </a:r>
            <a:r>
              <a:rPr lang="zh-CN" altLang="en-US" sz="1600">
                <a:latin typeface="楷体_GB2312" panose="02010609030101010101" pitchFamily="49" charset="-122"/>
                <a:ea typeface="楷体_GB2312" panose="02010609030101010101" pitchFamily="49" charset="-122"/>
              </a:rPr>
              <a:t>）：</a:t>
            </a:r>
            <a:r>
              <a:rPr lang="en-US" altLang="zh-CN" sz="1600">
                <a:latin typeface="楷体_GB2312" panose="02010609030101010101" pitchFamily="49" charset="-122"/>
                <a:ea typeface="楷体_GB2312" panose="02010609030101010101" pitchFamily="49" charset="-122"/>
              </a:rPr>
              <a:t>201</a:t>
            </a:r>
            <a:r>
              <a:rPr lang="zh-CN" altLang="en-US" sz="1600">
                <a:latin typeface="楷体_GB2312" panose="02010609030101010101" pitchFamily="49" charset="-122"/>
                <a:ea typeface="楷体_GB2312" panose="02010609030101010101" pitchFamily="49" charset="-122"/>
              </a:rPr>
              <a:t>－</a:t>
            </a:r>
            <a:r>
              <a:rPr lang="en-US" altLang="zh-CN" sz="1600">
                <a:latin typeface="楷体_GB2312" panose="02010609030101010101" pitchFamily="49" charset="-122"/>
                <a:ea typeface="楷体_GB2312" panose="02010609030101010101" pitchFamily="49" charset="-122"/>
              </a:rPr>
              <a:t>205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7474"/>
                                        </p:tgtEl>
                                        <p:attrNameLst>
                                          <p:attrName>style.visibility</p:attrName>
                                        </p:attrNameLst>
                                      </p:cBhvr>
                                      <p:to>
                                        <p:strVal val="visible"/>
                                      </p:to>
                                    </p:set>
                                    <p:animEffect transition="in" filter="box(in)">
                                      <p:cBhvr>
                                        <p:cTn id="7" dur="500"/>
                                        <p:tgtEl>
                                          <p:spTgt spid="617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日期占位符 1">
            <a:extLst>
              <a:ext uri="{FF2B5EF4-FFF2-40B4-BE49-F238E27FC236}">
                <a16:creationId xmlns:a16="http://schemas.microsoft.com/office/drawing/2014/main" id="{5D0EB934-5D5C-33C1-7F19-4FAF9720D33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A829C7E-B073-474D-87F3-BD1E96BB7F20}" type="datetime1">
              <a:rPr lang="zh-CN" altLang="en-US" sz="1000" smtClean="0"/>
              <a:pPr>
                <a:spcBef>
                  <a:spcPct val="0"/>
                </a:spcBef>
                <a:buClrTx/>
                <a:buSzTx/>
                <a:buFontTx/>
                <a:buNone/>
              </a:pPr>
              <a:t>2023/8/31</a:t>
            </a:fld>
            <a:endParaRPr lang="en-US" altLang="zh-CN" sz="1000"/>
          </a:p>
        </p:txBody>
      </p:sp>
      <p:sp>
        <p:nvSpPr>
          <p:cNvPr id="150531" name="灯片编号占位符 3">
            <a:extLst>
              <a:ext uri="{FF2B5EF4-FFF2-40B4-BE49-F238E27FC236}">
                <a16:creationId xmlns:a16="http://schemas.microsoft.com/office/drawing/2014/main" id="{86F84CC4-A3E9-B2AD-C793-F6BB1C7F81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708E6B7-967E-E64C-8477-6EB9E000D87D}" type="slidenum">
              <a:rPr lang="en-US" altLang="zh-CN" sz="1000" smtClean="0"/>
              <a:pPr>
                <a:spcBef>
                  <a:spcPct val="0"/>
                </a:spcBef>
                <a:buClrTx/>
                <a:buSzTx/>
                <a:buFontTx/>
                <a:buNone/>
              </a:pPr>
              <a:t>77</a:t>
            </a:fld>
            <a:endParaRPr lang="en-US" altLang="zh-CN" sz="1000"/>
          </a:p>
        </p:txBody>
      </p:sp>
      <p:sp>
        <p:nvSpPr>
          <p:cNvPr id="150532" name="Rectangle 4">
            <a:extLst>
              <a:ext uri="{FF2B5EF4-FFF2-40B4-BE49-F238E27FC236}">
                <a16:creationId xmlns:a16="http://schemas.microsoft.com/office/drawing/2014/main" id="{AEE4F8FD-EFCC-5739-423F-51DD295AF121}"/>
              </a:ext>
            </a:extLst>
          </p:cNvPr>
          <p:cNvSpPr>
            <a:spLocks noChangeArrowheads="1"/>
          </p:cNvSpPr>
          <p:nvPr/>
        </p:nvSpPr>
        <p:spPr bwMode="auto">
          <a:xfrm>
            <a:off x="755650" y="1341438"/>
            <a:ext cx="49688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en-US" altLang="zh-CN" sz="3200" b="1">
                <a:solidFill>
                  <a:srgbClr val="0070C0"/>
                </a:solidFill>
                <a:latin typeface="黑体" panose="02010609060101010101" pitchFamily="49" charset="-122"/>
                <a:ea typeface="黑体" panose="02010609060101010101" pitchFamily="49" charset="-122"/>
              </a:rPr>
              <a:t>★</a:t>
            </a:r>
            <a:r>
              <a:rPr lang="zh-CN" altLang="en-US" sz="3200" b="1">
                <a:solidFill>
                  <a:srgbClr val="0070C0"/>
                </a:solidFill>
                <a:latin typeface="黑体" panose="02010609060101010101" pitchFamily="49" charset="-122"/>
                <a:ea typeface="黑体" panose="02010609060101010101" pitchFamily="49" charset="-122"/>
              </a:rPr>
              <a:t>基因诊断的其它技术：</a:t>
            </a:r>
            <a:endParaRPr lang="zh-CN" altLang="en-US" sz="3200" b="1">
              <a:solidFill>
                <a:srgbClr val="0070C0"/>
              </a:solidFill>
              <a:latin typeface="Times New Roman" panose="02020603050405020304" pitchFamily="18" charset="0"/>
              <a:ea typeface="楷体_GB2312" panose="02010609030101010101" pitchFamily="49" charset="-122"/>
            </a:endParaRPr>
          </a:p>
        </p:txBody>
      </p:sp>
      <p:sp>
        <p:nvSpPr>
          <p:cNvPr id="669701" name="Rectangle 5">
            <a:extLst>
              <a:ext uri="{FF2B5EF4-FFF2-40B4-BE49-F238E27FC236}">
                <a16:creationId xmlns:a16="http://schemas.microsoft.com/office/drawing/2014/main" id="{E45A0138-660E-71F6-2620-1B756AD6A5ED}"/>
              </a:ext>
            </a:extLst>
          </p:cNvPr>
          <p:cNvSpPr>
            <a:spLocks noChangeArrowheads="1"/>
          </p:cNvSpPr>
          <p:nvPr/>
        </p:nvSpPr>
        <p:spPr bwMode="auto">
          <a:xfrm>
            <a:off x="1116013" y="2349500"/>
            <a:ext cx="7456487"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tx2"/>
              </a:buClr>
              <a:buSzPct val="70000"/>
              <a:buFont typeface="Wingdings" pitchFamily="2" charset="2"/>
              <a:buNone/>
            </a:pPr>
            <a:r>
              <a:rPr lang="en-US" altLang="zh-CN" sz="2800" b="1">
                <a:ea typeface="楷体_GB2312" panose="02010609030101010101" pitchFamily="49" charset="-122"/>
              </a:rPr>
              <a:t>DNA</a:t>
            </a:r>
            <a:r>
              <a:rPr lang="zh-CN" altLang="en-US" sz="2800" b="1">
                <a:ea typeface="楷体_GB2312" panose="02010609030101010101" pitchFamily="49" charset="-122"/>
              </a:rPr>
              <a:t>序列分析技术（</a:t>
            </a:r>
            <a:r>
              <a:rPr lang="en-US" altLang="zh-CN" sz="2800" b="1">
                <a:ea typeface="楷体_GB2312" panose="02010609030101010101" pitchFamily="49" charset="-122"/>
              </a:rPr>
              <a:t>DNA sequencing</a:t>
            </a:r>
            <a:r>
              <a:rPr lang="zh-CN" altLang="en-US" sz="2800" b="1">
                <a:ea typeface="楷体_GB2312" panose="02010609030101010101" pitchFamily="49" charset="-122"/>
              </a:rPr>
              <a:t>）；</a:t>
            </a:r>
          </a:p>
        </p:txBody>
      </p:sp>
      <p:sp>
        <p:nvSpPr>
          <p:cNvPr id="669702" name="Rectangle 6">
            <a:extLst>
              <a:ext uri="{FF2B5EF4-FFF2-40B4-BE49-F238E27FC236}">
                <a16:creationId xmlns:a16="http://schemas.microsoft.com/office/drawing/2014/main" id="{1AAA6433-2D7C-A149-2D44-470E1DE95C3A}"/>
              </a:ext>
            </a:extLst>
          </p:cNvPr>
          <p:cNvSpPr>
            <a:spLocks noChangeArrowheads="1"/>
          </p:cNvSpPr>
          <p:nvPr/>
        </p:nvSpPr>
        <p:spPr bwMode="auto">
          <a:xfrm>
            <a:off x="1116013" y="3141663"/>
            <a:ext cx="6481762"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tx2"/>
              </a:buClr>
              <a:buSzPct val="70000"/>
              <a:buFont typeface="Wingdings" pitchFamily="2" charset="2"/>
              <a:buNone/>
            </a:pPr>
            <a:r>
              <a:rPr lang="zh-CN" altLang="en-US" sz="2800" b="1">
                <a:ea typeface="楷体_GB2312" panose="02010609030101010101" pitchFamily="49" charset="-122"/>
              </a:rPr>
              <a:t>限制性内切酶长度多态性（</a:t>
            </a:r>
            <a:r>
              <a:rPr lang="en-US" altLang="zh-CN" sz="2800" b="1">
                <a:ea typeface="楷体_GB2312" panose="02010609030101010101" pitchFamily="49" charset="-122"/>
              </a:rPr>
              <a:t>RFLP</a:t>
            </a:r>
            <a:r>
              <a:rPr lang="zh-CN" altLang="en-US" sz="2800" b="1">
                <a:ea typeface="楷体_GB2312" panose="02010609030101010101" pitchFamily="49" charset="-122"/>
              </a:rPr>
              <a:t>）；</a:t>
            </a:r>
          </a:p>
        </p:txBody>
      </p:sp>
      <p:sp>
        <p:nvSpPr>
          <p:cNvPr id="669703" name="Rectangle 7">
            <a:extLst>
              <a:ext uri="{FF2B5EF4-FFF2-40B4-BE49-F238E27FC236}">
                <a16:creationId xmlns:a16="http://schemas.microsoft.com/office/drawing/2014/main" id="{E9A783B5-933F-5DEC-9847-297F4F5C2236}"/>
              </a:ext>
            </a:extLst>
          </p:cNvPr>
          <p:cNvSpPr>
            <a:spLocks noChangeArrowheads="1"/>
          </p:cNvSpPr>
          <p:nvPr/>
        </p:nvSpPr>
        <p:spPr bwMode="auto">
          <a:xfrm>
            <a:off x="1116013" y="3860800"/>
            <a:ext cx="4968875" cy="727075"/>
          </a:xfrm>
          <a:prstGeom prst="rect">
            <a:avLst/>
          </a:prstGeom>
          <a:noFill/>
          <a:ln w="9525">
            <a:noFill/>
            <a:miter lim="800000"/>
            <a:headEnd/>
            <a:tailEnd/>
          </a:ln>
        </p:spPr>
        <p:txBody>
          <a:bodyPr/>
          <a:lstStyle/>
          <a:p>
            <a:pPr marL="342900" indent="-342900" algn="just" eaLnBrk="1" hangingPunct="1">
              <a:spcBef>
                <a:spcPct val="20000"/>
              </a:spcBef>
              <a:buClr>
                <a:schemeClr val="tx2"/>
              </a:buClr>
              <a:buSzPct val="70000"/>
              <a:buFont typeface="Wingdings" pitchFamily="2" charset="2"/>
              <a:buNone/>
              <a:defRPr/>
            </a:pPr>
            <a:r>
              <a:rPr lang="en-US" altLang="zh-CN" sz="2800" b="1" dirty="0">
                <a:latin typeface="+mn-lt"/>
                <a:ea typeface="楷体_GB2312" pitchFamily="49" charset="-122"/>
              </a:rPr>
              <a:t>PCR-SSCP</a:t>
            </a:r>
            <a:r>
              <a:rPr lang="zh-CN" altLang="en-US" sz="2800" b="1" dirty="0">
                <a:latin typeface="+mn-lt"/>
                <a:ea typeface="楷体_GB2312" pitchFamily="49" charset="-122"/>
              </a:rPr>
              <a:t>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69701"/>
                                        </p:tgtEl>
                                        <p:attrNameLst>
                                          <p:attrName>style.visibility</p:attrName>
                                        </p:attrNameLst>
                                      </p:cBhvr>
                                      <p:to>
                                        <p:strVal val="visible"/>
                                      </p:to>
                                    </p:set>
                                    <p:animEffect transition="in" filter="box(in)">
                                      <p:cBhvr>
                                        <p:cTn id="7" dur="500"/>
                                        <p:tgtEl>
                                          <p:spTgt spid="669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69702"/>
                                        </p:tgtEl>
                                        <p:attrNameLst>
                                          <p:attrName>style.visibility</p:attrName>
                                        </p:attrNameLst>
                                      </p:cBhvr>
                                      <p:to>
                                        <p:strVal val="visible"/>
                                      </p:to>
                                    </p:set>
                                    <p:animEffect transition="in" filter="box(in)">
                                      <p:cBhvr>
                                        <p:cTn id="12" dur="500"/>
                                        <p:tgtEl>
                                          <p:spTgt spid="6697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69703"/>
                                        </p:tgtEl>
                                        <p:attrNameLst>
                                          <p:attrName>style.visibility</p:attrName>
                                        </p:attrNameLst>
                                      </p:cBhvr>
                                      <p:to>
                                        <p:strVal val="visible"/>
                                      </p:to>
                                    </p:set>
                                    <p:anim calcmode="lin" valueType="num">
                                      <p:cBhvr additive="base">
                                        <p:cTn id="17" dur="500" fill="hold"/>
                                        <p:tgtEl>
                                          <p:spTgt spid="669703"/>
                                        </p:tgtEl>
                                        <p:attrNameLst>
                                          <p:attrName>ppt_x</p:attrName>
                                        </p:attrNameLst>
                                      </p:cBhvr>
                                      <p:tavLst>
                                        <p:tav tm="0">
                                          <p:val>
                                            <p:strVal val="#ppt_x"/>
                                          </p:val>
                                        </p:tav>
                                        <p:tav tm="100000">
                                          <p:val>
                                            <p:strVal val="#ppt_x"/>
                                          </p:val>
                                        </p:tav>
                                      </p:tavLst>
                                    </p:anim>
                                    <p:anim calcmode="lin" valueType="num">
                                      <p:cBhvr additive="base">
                                        <p:cTn id="18" dur="500" fill="hold"/>
                                        <p:tgtEl>
                                          <p:spTgt spid="6697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1" grpId="0"/>
      <p:bldP spid="669702" grpId="0"/>
      <p:bldP spid="66970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日期占位符 3">
            <a:extLst>
              <a:ext uri="{FF2B5EF4-FFF2-40B4-BE49-F238E27FC236}">
                <a16:creationId xmlns:a16="http://schemas.microsoft.com/office/drawing/2014/main" id="{CEE3BAFE-80CF-37C9-4BC6-0B669C66405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9DDE0F8-8BB0-EB4F-84F6-6E758021C1A4}" type="datetime1">
              <a:rPr lang="zh-CN" altLang="en-US" sz="1000" smtClean="0"/>
              <a:pPr>
                <a:spcBef>
                  <a:spcPct val="0"/>
                </a:spcBef>
                <a:buClrTx/>
                <a:buSzTx/>
                <a:buFontTx/>
                <a:buNone/>
              </a:pPr>
              <a:t>2023/8/31</a:t>
            </a:fld>
            <a:endParaRPr lang="en-US" altLang="zh-CN" sz="1000"/>
          </a:p>
        </p:txBody>
      </p:sp>
      <p:sp>
        <p:nvSpPr>
          <p:cNvPr id="151555" name="灯片编号占位符 5">
            <a:extLst>
              <a:ext uri="{FF2B5EF4-FFF2-40B4-BE49-F238E27FC236}">
                <a16:creationId xmlns:a16="http://schemas.microsoft.com/office/drawing/2014/main" id="{CEF71604-4694-EDB6-1D6B-56B53FFBDA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32FDDE6-D70B-A044-B2C8-ED3A3AFC1297}" type="slidenum">
              <a:rPr lang="en-US" altLang="zh-CN" sz="1000" smtClean="0"/>
              <a:pPr>
                <a:spcBef>
                  <a:spcPct val="0"/>
                </a:spcBef>
                <a:buClrTx/>
                <a:buSzTx/>
                <a:buFontTx/>
                <a:buNone/>
              </a:pPr>
              <a:t>78</a:t>
            </a:fld>
            <a:endParaRPr lang="en-US" altLang="zh-CN" sz="1000"/>
          </a:p>
        </p:txBody>
      </p:sp>
      <p:sp>
        <p:nvSpPr>
          <p:cNvPr id="491523" name="Rectangle 3">
            <a:extLst>
              <a:ext uri="{FF2B5EF4-FFF2-40B4-BE49-F238E27FC236}">
                <a16:creationId xmlns:a16="http://schemas.microsoft.com/office/drawing/2014/main" id="{61E322F1-E7C4-891D-4275-E3E9DF26CF72}"/>
              </a:ext>
            </a:extLst>
          </p:cNvPr>
          <p:cNvSpPr>
            <a:spLocks noChangeArrowheads="1"/>
          </p:cNvSpPr>
          <p:nvPr/>
        </p:nvSpPr>
        <p:spPr bwMode="auto">
          <a:xfrm>
            <a:off x="395288" y="2276475"/>
            <a:ext cx="79914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Clr>
                <a:schemeClr val="tx2"/>
              </a:buClr>
              <a:buSzPct val="70000"/>
              <a:buFont typeface="Wingdings" pitchFamily="2" charset="2"/>
              <a:buNone/>
            </a:pPr>
            <a:r>
              <a:rPr lang="en-US" altLang="zh-CN" sz="2800" b="1">
                <a:ea typeface="楷体_GB2312" panose="02010609030101010101" pitchFamily="49" charset="-122"/>
              </a:rPr>
              <a:t>      </a:t>
            </a:r>
            <a:r>
              <a:rPr lang="zh-CN" altLang="en-US" sz="2800" b="1">
                <a:ea typeface="楷体_GB2312" panose="02010609030101010101" pitchFamily="49" charset="-122"/>
              </a:rPr>
              <a:t>在法医学中利用</a:t>
            </a:r>
            <a:r>
              <a:rPr lang="en-US" altLang="zh-CN" sz="2800" b="1">
                <a:ea typeface="楷体_GB2312" panose="02010609030101010101" pitchFamily="49" charset="-122"/>
              </a:rPr>
              <a:t>DNA</a:t>
            </a:r>
            <a:r>
              <a:rPr lang="zh-CN" altLang="en-US" sz="2800" b="1">
                <a:ea typeface="楷体_GB2312" panose="02010609030101010101" pitchFamily="49" charset="-122"/>
              </a:rPr>
              <a:t>指纹图谱技术进行刑事侦破和亲子鉴定。</a:t>
            </a:r>
          </a:p>
        </p:txBody>
      </p:sp>
      <p:sp>
        <p:nvSpPr>
          <p:cNvPr id="491525" name="Rectangle 5">
            <a:extLst>
              <a:ext uri="{FF2B5EF4-FFF2-40B4-BE49-F238E27FC236}">
                <a16:creationId xmlns:a16="http://schemas.microsoft.com/office/drawing/2014/main" id="{86CC814C-3CF2-C177-23BE-1BE6F4325DC6}"/>
              </a:ext>
            </a:extLst>
          </p:cNvPr>
          <p:cNvSpPr>
            <a:spLocks noChangeArrowheads="1"/>
          </p:cNvSpPr>
          <p:nvPr/>
        </p:nvSpPr>
        <p:spPr bwMode="auto">
          <a:xfrm>
            <a:off x="395288" y="1268413"/>
            <a:ext cx="799147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Font typeface="Wingdings" pitchFamily="2" charset="2"/>
              <a:buNone/>
            </a:pPr>
            <a:r>
              <a:rPr lang="en-US" altLang="zh-CN" sz="2800" b="1">
                <a:latin typeface="楷体_GB2312" panose="02010609030101010101" pitchFamily="49" charset="-122"/>
                <a:ea typeface="楷体_GB2312" panose="02010609030101010101" pitchFamily="49" charset="-122"/>
              </a:rPr>
              <a:t>       </a:t>
            </a:r>
            <a:r>
              <a:rPr lang="zh-CN" altLang="en-US" sz="2800" b="1">
                <a:latin typeface="楷体_GB2312" panose="02010609030101010101" pitchFamily="49" charset="-122"/>
                <a:ea typeface="楷体_GB2312" panose="02010609030101010101" pitchFamily="49" charset="-122"/>
              </a:rPr>
              <a:t>临床上对遗传病、传染病及常见疾病（如肿瘤、心血管疾病等）的诊断。      </a:t>
            </a:r>
          </a:p>
        </p:txBody>
      </p:sp>
      <p:sp>
        <p:nvSpPr>
          <p:cNvPr id="491526" name="Rectangle 6">
            <a:extLst>
              <a:ext uri="{FF2B5EF4-FFF2-40B4-BE49-F238E27FC236}">
                <a16:creationId xmlns:a16="http://schemas.microsoft.com/office/drawing/2014/main" id="{BBFB2547-823C-770A-40CD-9DC5B5EF5A82}"/>
              </a:ext>
            </a:extLst>
          </p:cNvPr>
          <p:cNvSpPr>
            <a:spLocks noChangeArrowheads="1"/>
          </p:cNvSpPr>
          <p:nvPr/>
        </p:nvSpPr>
        <p:spPr bwMode="auto">
          <a:xfrm>
            <a:off x="395288" y="3357563"/>
            <a:ext cx="79914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Font typeface="Wingdings" pitchFamily="2" charset="2"/>
              <a:buNone/>
            </a:pPr>
            <a:r>
              <a:rPr lang="en-US" altLang="zh-CN" sz="2800">
                <a:latin typeface="楷体_GB2312" panose="02010609030101010101" pitchFamily="49" charset="-122"/>
                <a:ea typeface="楷体_GB2312" panose="02010609030101010101" pitchFamily="49" charset="-122"/>
              </a:rPr>
              <a:t>      </a:t>
            </a:r>
            <a:r>
              <a:rPr lang="zh-CN" altLang="en-US" sz="2800" b="1">
                <a:latin typeface="楷体_GB2312" panose="02010609030101010101" pitchFamily="49" charset="-122"/>
                <a:ea typeface="楷体_GB2312" panose="02010609030101010101" pitchFamily="49" charset="-122"/>
              </a:rPr>
              <a:t>基因分型。</a:t>
            </a:r>
          </a:p>
        </p:txBody>
      </p:sp>
      <p:sp>
        <p:nvSpPr>
          <p:cNvPr id="491527" name="Rectangle 7">
            <a:extLst>
              <a:ext uri="{FF2B5EF4-FFF2-40B4-BE49-F238E27FC236}">
                <a16:creationId xmlns:a16="http://schemas.microsoft.com/office/drawing/2014/main" id="{C61AFC54-1E6B-76D0-D594-5C94E486FDA9}"/>
              </a:ext>
            </a:extLst>
          </p:cNvPr>
          <p:cNvSpPr>
            <a:spLocks noChangeArrowheads="1"/>
          </p:cNvSpPr>
          <p:nvPr/>
        </p:nvSpPr>
        <p:spPr bwMode="auto">
          <a:xfrm>
            <a:off x="395288" y="3860800"/>
            <a:ext cx="799147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Font typeface="Wingdings" pitchFamily="2" charset="2"/>
              <a:buNone/>
            </a:pPr>
            <a:r>
              <a:rPr lang="en-US" altLang="zh-CN" sz="2800" b="1">
                <a:latin typeface="楷体_GB2312" panose="02010609030101010101" pitchFamily="49" charset="-122"/>
                <a:ea typeface="楷体_GB2312" panose="02010609030101010101" pitchFamily="49" charset="-122"/>
              </a:rPr>
              <a:t>      </a:t>
            </a:r>
            <a:r>
              <a:rPr lang="zh-CN" altLang="en-US" sz="2800" b="1">
                <a:latin typeface="楷体_GB2312" panose="02010609030101010101" pitchFamily="49" charset="-122"/>
                <a:ea typeface="楷体_GB2312" panose="02010609030101010101" pitchFamily="49" charset="-122"/>
              </a:rPr>
              <a:t>基因诊断是通过直接检测目的基因（或该基因的转录产物）的存在状态对疾病作出诊断的方法。</a:t>
            </a:r>
          </a:p>
        </p:txBody>
      </p:sp>
      <p:sp>
        <p:nvSpPr>
          <p:cNvPr id="151560" name="Text Box 8">
            <a:extLst>
              <a:ext uri="{FF2B5EF4-FFF2-40B4-BE49-F238E27FC236}">
                <a16:creationId xmlns:a16="http://schemas.microsoft.com/office/drawing/2014/main" id="{14CBB75A-414D-7ED2-0016-CB5B3C5FBEC9}"/>
              </a:ext>
            </a:extLst>
          </p:cNvPr>
          <p:cNvSpPr txBox="1">
            <a:spLocks noChangeArrowheads="1"/>
          </p:cNvSpPr>
          <p:nvPr/>
        </p:nvSpPr>
        <p:spPr bwMode="auto">
          <a:xfrm>
            <a:off x="1547813" y="549275"/>
            <a:ext cx="3427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zh-CN" altLang="en-US" sz="3600" b="1">
                <a:solidFill>
                  <a:srgbClr val="E81F1A"/>
                </a:solidFill>
                <a:ea typeface="黑体" panose="02010609060101010101" pitchFamily="49" charset="-122"/>
              </a:rPr>
              <a:t>基因诊断的用途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91525"/>
                                        </p:tgtEl>
                                        <p:attrNameLst>
                                          <p:attrName>style.visibility</p:attrName>
                                        </p:attrNameLst>
                                      </p:cBhvr>
                                      <p:to>
                                        <p:strVal val="visible"/>
                                      </p:to>
                                    </p:set>
                                    <p:animEffect transition="in" filter="box(in)">
                                      <p:cBhvr>
                                        <p:cTn id="7" dur="500"/>
                                        <p:tgtEl>
                                          <p:spTgt spid="4915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1523"/>
                                        </p:tgtEl>
                                        <p:attrNameLst>
                                          <p:attrName>style.visibility</p:attrName>
                                        </p:attrNameLst>
                                      </p:cBhvr>
                                      <p:to>
                                        <p:strVal val="visible"/>
                                      </p:to>
                                    </p:set>
                                    <p:animEffect transition="in" filter="blinds(horizontal)">
                                      <p:cBhvr>
                                        <p:cTn id="12" dur="500"/>
                                        <p:tgtEl>
                                          <p:spTgt spid="4915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91526"/>
                                        </p:tgtEl>
                                        <p:attrNameLst>
                                          <p:attrName>style.visibility</p:attrName>
                                        </p:attrNameLst>
                                      </p:cBhvr>
                                      <p:to>
                                        <p:strVal val="visible"/>
                                      </p:to>
                                    </p:set>
                                    <p:animEffect transition="in" filter="box(in)">
                                      <p:cBhvr>
                                        <p:cTn id="17" dur="500"/>
                                        <p:tgtEl>
                                          <p:spTgt spid="4915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91527"/>
                                        </p:tgtEl>
                                        <p:attrNameLst>
                                          <p:attrName>style.visibility</p:attrName>
                                        </p:attrNameLst>
                                      </p:cBhvr>
                                      <p:to>
                                        <p:strVal val="visible"/>
                                      </p:to>
                                    </p:set>
                                    <p:animEffect transition="in" filter="box(in)">
                                      <p:cBhvr>
                                        <p:cTn id="22" dur="500"/>
                                        <p:tgtEl>
                                          <p:spTgt spid="491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3" grpId="0"/>
      <p:bldP spid="491525" grpId="0"/>
      <p:bldP spid="491526" grpId="0"/>
      <p:bldP spid="4915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日期占位符 3">
            <a:extLst>
              <a:ext uri="{FF2B5EF4-FFF2-40B4-BE49-F238E27FC236}">
                <a16:creationId xmlns:a16="http://schemas.microsoft.com/office/drawing/2014/main" id="{0C3E41F2-76C3-376D-DE0E-A7F2D5A0496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6952176-0D89-E040-8BAD-00403366F2F4}" type="datetime1">
              <a:rPr lang="zh-CN" altLang="en-US" sz="1000" smtClean="0"/>
              <a:pPr>
                <a:spcBef>
                  <a:spcPct val="0"/>
                </a:spcBef>
                <a:buClrTx/>
                <a:buSzTx/>
                <a:buFontTx/>
                <a:buNone/>
              </a:pPr>
              <a:t>2023/8/31</a:t>
            </a:fld>
            <a:endParaRPr lang="en-US" altLang="zh-CN" sz="1000"/>
          </a:p>
        </p:txBody>
      </p:sp>
      <p:sp>
        <p:nvSpPr>
          <p:cNvPr id="153603" name="灯片编号占位符 5">
            <a:extLst>
              <a:ext uri="{FF2B5EF4-FFF2-40B4-BE49-F238E27FC236}">
                <a16:creationId xmlns:a16="http://schemas.microsoft.com/office/drawing/2014/main" id="{E483A8F8-1CAB-E11D-32FF-823C21F20B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7957588-7628-5E46-BE58-9BC07F84EC01}" type="slidenum">
              <a:rPr lang="en-US" altLang="zh-CN" sz="1000" smtClean="0"/>
              <a:pPr>
                <a:spcBef>
                  <a:spcPct val="0"/>
                </a:spcBef>
                <a:buClrTx/>
                <a:buSzTx/>
                <a:buFontTx/>
                <a:buNone/>
              </a:pPr>
              <a:t>79</a:t>
            </a:fld>
            <a:endParaRPr lang="en-US" altLang="zh-CN" sz="1000"/>
          </a:p>
        </p:txBody>
      </p:sp>
      <p:sp>
        <p:nvSpPr>
          <p:cNvPr id="153604" name="Rectangle 2">
            <a:extLst>
              <a:ext uri="{FF2B5EF4-FFF2-40B4-BE49-F238E27FC236}">
                <a16:creationId xmlns:a16="http://schemas.microsoft.com/office/drawing/2014/main" id="{446BB1A3-385A-1742-E44F-59FFA635FB2F}"/>
              </a:ext>
            </a:extLst>
          </p:cNvPr>
          <p:cNvSpPr>
            <a:spLocks noGrp="1" noChangeArrowheads="1"/>
          </p:cNvSpPr>
          <p:nvPr>
            <p:ph type="body" idx="1"/>
          </p:nvPr>
        </p:nvSpPr>
        <p:spPr>
          <a:xfrm>
            <a:off x="611188" y="1916113"/>
            <a:ext cx="7772400" cy="3097212"/>
          </a:xfrm>
        </p:spPr>
        <p:txBody>
          <a:bodyPr/>
          <a:lstStyle/>
          <a:p>
            <a:pPr algn="just" eaLnBrk="1" hangingPunct="1">
              <a:lnSpc>
                <a:spcPct val="125000"/>
              </a:lnSpc>
              <a:buFont typeface="Wingdings" pitchFamily="2" charset="2"/>
              <a:buNone/>
            </a:pPr>
            <a:r>
              <a:rPr lang="en-US" altLang="zh-CN">
                <a:latin typeface="宋体" panose="02010600030101010101" pitchFamily="2" charset="-122"/>
              </a:rPr>
              <a:t>      </a:t>
            </a:r>
            <a:r>
              <a:rPr lang="zh-CN" altLang="en-US" b="1">
                <a:latin typeface="楷体_GB2312" panose="02010609030101010101" pitchFamily="49" charset="-122"/>
                <a:ea typeface="楷体_GB2312" panose="02010609030101010101" pitchFamily="49" charset="-122"/>
              </a:rPr>
              <a:t>基因诊断技术不仅用于出生后人群的疾病诊断</a:t>
            </a:r>
            <a:r>
              <a:rPr lang="en-US" altLang="zh-CN" b="1">
                <a:latin typeface="楷体_GB2312" panose="02010609030101010101" pitchFamily="49" charset="-122"/>
                <a:ea typeface="楷体_GB2312" panose="02010609030101010101" pitchFamily="49" charset="-122"/>
              </a:rPr>
              <a:t>,</a:t>
            </a:r>
            <a:r>
              <a:rPr lang="zh-CN" altLang="en-US" b="1">
                <a:latin typeface="楷体_GB2312" panose="02010609030101010101" pitchFamily="49" charset="-122"/>
                <a:ea typeface="楷体_GB2312" panose="02010609030101010101" pitchFamily="49" charset="-122"/>
              </a:rPr>
              <a:t>而且还应用于产前基因诊断和着床前诊断，这样可大大减少有先天性疾病或携带遗传性疾病基因的胎儿出世，促进优生优育，提高人口素质。</a:t>
            </a:r>
          </a:p>
        </p:txBody>
      </p:sp>
      <p:sp>
        <p:nvSpPr>
          <p:cNvPr id="153605" name="Rectangle 3">
            <a:extLst>
              <a:ext uri="{FF2B5EF4-FFF2-40B4-BE49-F238E27FC236}">
                <a16:creationId xmlns:a16="http://schemas.microsoft.com/office/drawing/2014/main" id="{C8131305-D787-BBA8-5FC7-FF4E81660774}"/>
              </a:ext>
            </a:extLst>
          </p:cNvPr>
          <p:cNvSpPr>
            <a:spLocks noChangeArrowheads="1"/>
          </p:cNvSpPr>
          <p:nvPr/>
        </p:nvSpPr>
        <p:spPr bwMode="auto">
          <a:xfrm>
            <a:off x="971550" y="1125538"/>
            <a:ext cx="4775200" cy="549275"/>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zh-CN" altLang="en-US" b="1"/>
              <a:t>产前基因诊断和着床前诊断</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1">
            <a:extLst>
              <a:ext uri="{FF2B5EF4-FFF2-40B4-BE49-F238E27FC236}">
                <a16:creationId xmlns:a16="http://schemas.microsoft.com/office/drawing/2014/main" id="{3DC9A145-0C92-034B-248C-45B5E0CDD02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75E30DD-20C9-8943-A331-3BE92640A455}" type="datetime1">
              <a:rPr lang="zh-CN" altLang="en-US" sz="1000" smtClean="0"/>
              <a:pPr>
                <a:spcBef>
                  <a:spcPct val="0"/>
                </a:spcBef>
                <a:buClrTx/>
                <a:buSzTx/>
                <a:buFontTx/>
                <a:buNone/>
              </a:pPr>
              <a:t>2023/8/31</a:t>
            </a:fld>
            <a:endParaRPr lang="en-US" altLang="zh-CN" sz="1000"/>
          </a:p>
        </p:txBody>
      </p:sp>
      <p:sp>
        <p:nvSpPr>
          <p:cNvPr id="16387" name="灯片编号占位符 3">
            <a:extLst>
              <a:ext uri="{FF2B5EF4-FFF2-40B4-BE49-F238E27FC236}">
                <a16:creationId xmlns:a16="http://schemas.microsoft.com/office/drawing/2014/main" id="{8DD3BA26-4A71-DDA4-277F-4BFD5905A7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A17E078-70BE-654A-A03D-88A8ABCC2828}" type="slidenum">
              <a:rPr lang="en-US" altLang="zh-CN" sz="1000" smtClean="0"/>
              <a:pPr>
                <a:spcBef>
                  <a:spcPct val="0"/>
                </a:spcBef>
                <a:buClrTx/>
                <a:buSzTx/>
                <a:buFontTx/>
                <a:buNone/>
              </a:pPr>
              <a:t>8</a:t>
            </a:fld>
            <a:endParaRPr lang="en-US" altLang="zh-CN" sz="1000"/>
          </a:p>
        </p:txBody>
      </p:sp>
      <p:sp>
        <p:nvSpPr>
          <p:cNvPr id="16388" name="Rectangle 2">
            <a:extLst>
              <a:ext uri="{FF2B5EF4-FFF2-40B4-BE49-F238E27FC236}">
                <a16:creationId xmlns:a16="http://schemas.microsoft.com/office/drawing/2014/main" id="{4A76999E-7359-CF89-DB18-9ECBEB08801A}"/>
              </a:ext>
            </a:extLst>
          </p:cNvPr>
          <p:cNvSpPr>
            <a:spLocks noChangeArrowheads="1"/>
          </p:cNvSpPr>
          <p:nvPr/>
        </p:nvSpPr>
        <p:spPr bwMode="auto">
          <a:xfrm>
            <a:off x="0" y="2449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endParaRPr lang="zh-CN" altLang="en-US"/>
          </a:p>
        </p:txBody>
      </p:sp>
      <p:sp>
        <p:nvSpPr>
          <p:cNvPr id="16389" name="Rectangle 4">
            <a:extLst>
              <a:ext uri="{FF2B5EF4-FFF2-40B4-BE49-F238E27FC236}">
                <a16:creationId xmlns:a16="http://schemas.microsoft.com/office/drawing/2014/main" id="{A3B1069D-D4C5-6E6B-7713-C5A82F154D2F}"/>
              </a:ext>
            </a:extLst>
          </p:cNvPr>
          <p:cNvSpPr>
            <a:spLocks noChangeArrowheads="1"/>
          </p:cNvSpPr>
          <p:nvPr/>
        </p:nvSpPr>
        <p:spPr bwMode="auto">
          <a:xfrm>
            <a:off x="2286000" y="4929188"/>
            <a:ext cx="4206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itchFamily="2" charset="2"/>
              <a:buChar char="l"/>
              <a:tabLst>
                <a:tab pos="52578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tabLst>
                <a:tab pos="52578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tabLst>
                <a:tab pos="52578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latin typeface="宋体" panose="02010600030101010101" pitchFamily="2" charset="-122"/>
                <a:ea typeface="楷体_GB2312" panose="02010609030101010101" pitchFamily="49" charset="-122"/>
              </a:rPr>
              <a:t>从整体水平到分子水平示意图</a:t>
            </a:r>
            <a:endParaRPr lang="zh-CN" altLang="en-US" sz="2400" b="1">
              <a:ea typeface="楷体_GB2312" panose="02010609030101010101" pitchFamily="49" charset="-122"/>
            </a:endParaRPr>
          </a:p>
        </p:txBody>
      </p:sp>
      <p:sp>
        <p:nvSpPr>
          <p:cNvPr id="31749" name="Text Box 5">
            <a:extLst>
              <a:ext uri="{FF2B5EF4-FFF2-40B4-BE49-F238E27FC236}">
                <a16:creationId xmlns:a16="http://schemas.microsoft.com/office/drawing/2014/main" id="{63941D12-0A76-D880-71AE-39DFE9EA5551}"/>
              </a:ext>
            </a:extLst>
          </p:cNvPr>
          <p:cNvSpPr txBox="1">
            <a:spLocks noChangeArrowheads="1"/>
          </p:cNvSpPr>
          <p:nvPr/>
        </p:nvSpPr>
        <p:spPr bwMode="auto">
          <a:xfrm>
            <a:off x="5795963" y="1341438"/>
            <a:ext cx="208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003399"/>
                </a:solidFill>
                <a:latin typeface="微软雅黑" panose="020B0503020204020204" pitchFamily="34" charset="-122"/>
                <a:ea typeface="微软雅黑" panose="020B0503020204020204" pitchFamily="34" charset="-122"/>
              </a:rPr>
              <a:t>分子水平</a:t>
            </a:r>
          </a:p>
        </p:txBody>
      </p:sp>
      <p:sp>
        <p:nvSpPr>
          <p:cNvPr id="31750" name="Text Box 6">
            <a:extLst>
              <a:ext uri="{FF2B5EF4-FFF2-40B4-BE49-F238E27FC236}">
                <a16:creationId xmlns:a16="http://schemas.microsoft.com/office/drawing/2014/main" id="{AE254D44-17FC-AD4C-7879-292D939454BF}"/>
              </a:ext>
            </a:extLst>
          </p:cNvPr>
          <p:cNvSpPr txBox="1">
            <a:spLocks noChangeArrowheads="1"/>
          </p:cNvSpPr>
          <p:nvPr/>
        </p:nvSpPr>
        <p:spPr bwMode="auto">
          <a:xfrm>
            <a:off x="3276600" y="1341438"/>
            <a:ext cx="208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003399"/>
                </a:solidFill>
                <a:latin typeface="微软雅黑" panose="020B0503020204020204" pitchFamily="34" charset="-122"/>
                <a:ea typeface="微软雅黑" panose="020B0503020204020204" pitchFamily="34" charset="-122"/>
              </a:rPr>
              <a:t>细胞水平</a:t>
            </a:r>
          </a:p>
        </p:txBody>
      </p:sp>
      <p:sp>
        <p:nvSpPr>
          <p:cNvPr id="31751" name="Text Box 7">
            <a:extLst>
              <a:ext uri="{FF2B5EF4-FFF2-40B4-BE49-F238E27FC236}">
                <a16:creationId xmlns:a16="http://schemas.microsoft.com/office/drawing/2014/main" id="{66311A99-081A-8581-8E5C-D0BB3B7AEC51}"/>
              </a:ext>
            </a:extLst>
          </p:cNvPr>
          <p:cNvSpPr txBox="1">
            <a:spLocks noChangeArrowheads="1"/>
          </p:cNvSpPr>
          <p:nvPr/>
        </p:nvSpPr>
        <p:spPr bwMode="auto">
          <a:xfrm>
            <a:off x="539750" y="1341438"/>
            <a:ext cx="2089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003399"/>
                </a:solidFill>
                <a:latin typeface="微软雅黑" panose="020B0503020204020204" pitchFamily="34" charset="-122"/>
                <a:ea typeface="微软雅黑" panose="020B0503020204020204" pitchFamily="34" charset="-122"/>
              </a:rPr>
              <a:t>整体水平</a:t>
            </a:r>
          </a:p>
        </p:txBody>
      </p:sp>
      <p:sp>
        <p:nvSpPr>
          <p:cNvPr id="31752" name="Line 8">
            <a:extLst>
              <a:ext uri="{FF2B5EF4-FFF2-40B4-BE49-F238E27FC236}">
                <a16:creationId xmlns:a16="http://schemas.microsoft.com/office/drawing/2014/main" id="{E068BC25-CBF9-0CD3-0116-B0DE30F312CB}"/>
              </a:ext>
            </a:extLst>
          </p:cNvPr>
          <p:cNvSpPr>
            <a:spLocks noChangeShapeType="1"/>
          </p:cNvSpPr>
          <p:nvPr/>
        </p:nvSpPr>
        <p:spPr bwMode="auto">
          <a:xfrm>
            <a:off x="2339975" y="1628775"/>
            <a:ext cx="8636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3" name="Line 9">
            <a:extLst>
              <a:ext uri="{FF2B5EF4-FFF2-40B4-BE49-F238E27FC236}">
                <a16:creationId xmlns:a16="http://schemas.microsoft.com/office/drawing/2014/main" id="{11CD5F9A-8D4A-7D31-AE7A-8DDEDB9BB0B8}"/>
              </a:ext>
            </a:extLst>
          </p:cNvPr>
          <p:cNvSpPr>
            <a:spLocks noChangeShapeType="1"/>
          </p:cNvSpPr>
          <p:nvPr/>
        </p:nvSpPr>
        <p:spPr bwMode="auto">
          <a:xfrm>
            <a:off x="4932363" y="1628775"/>
            <a:ext cx="8636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6395" name="Picture 10" descr="图片1">
            <a:extLst>
              <a:ext uri="{FF2B5EF4-FFF2-40B4-BE49-F238E27FC236}">
                <a16:creationId xmlns:a16="http://schemas.microsoft.com/office/drawing/2014/main" id="{A3F4C0F6-E799-BE7E-C2D4-BAE307DF9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276475"/>
            <a:ext cx="7866062"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Rectangle 11">
            <a:extLst>
              <a:ext uri="{FF2B5EF4-FFF2-40B4-BE49-F238E27FC236}">
                <a16:creationId xmlns:a16="http://schemas.microsoft.com/office/drawing/2014/main" id="{94A17AE4-A429-728B-5F0F-C4C55548C8B4}"/>
              </a:ext>
            </a:extLst>
          </p:cNvPr>
          <p:cNvSpPr>
            <a:spLocks noChangeArrowheads="1"/>
          </p:cNvSpPr>
          <p:nvPr/>
        </p:nvSpPr>
        <p:spPr bwMode="auto">
          <a:xfrm>
            <a:off x="285750" y="428625"/>
            <a:ext cx="4357688" cy="5810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SzPct val="70000"/>
              <a:buFont typeface="Wingdings" pitchFamily="2" charset="2"/>
              <a:buChar char="l"/>
              <a:tabLst>
                <a:tab pos="5257800" algn="l"/>
              </a:tabLst>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tabLst>
                <a:tab pos="5257800" algn="l"/>
              </a:tabLst>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tabLst>
                <a:tab pos="5257800" algn="l"/>
              </a:tabLst>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tabLst>
                <a:tab pos="5257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ClrTx/>
              <a:buSzTx/>
              <a:buFontTx/>
              <a:buNone/>
            </a:pPr>
            <a:r>
              <a:rPr lang="en-US" altLang="zh-CN" sz="2800"/>
              <a:t>      </a:t>
            </a:r>
            <a:r>
              <a:rPr lang="zh-CN" altLang="en-US" sz="2800" b="1">
                <a:solidFill>
                  <a:srgbClr val="AE0E19"/>
                </a:solidFill>
                <a:latin typeface="微软雅黑" panose="020B0503020204020204" pitchFamily="34" charset="-122"/>
                <a:ea typeface="微软雅黑" panose="020B0503020204020204" pitchFamily="34" charset="-122"/>
              </a:rPr>
              <a:t>生命科学的发展过程</a:t>
            </a:r>
            <a:r>
              <a:rPr lang="zh-CN" altLang="en-US" sz="1800" b="1">
                <a:solidFill>
                  <a:srgbClr val="AE0E19"/>
                </a:solidFill>
                <a:latin typeface="微软雅黑" panose="020B0503020204020204" pitchFamily="34" charset="-122"/>
                <a:ea typeface="微软雅黑" panose="020B0503020204020204" pitchFamily="34" charset="-122"/>
              </a:rPr>
              <a:t>：</a:t>
            </a:r>
            <a:endParaRPr lang="zh-CN" altLang="en-US" sz="2800" b="1">
              <a:solidFill>
                <a:srgbClr val="AE0E1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31751">
                                            <p:txEl>
                                              <p:pRg st="0" end="0"/>
                                            </p:txEl>
                                          </p:spTgt>
                                        </p:tgtEl>
                                        <p:attrNameLst>
                                          <p:attrName>style.visibility</p:attrName>
                                        </p:attrNameLst>
                                      </p:cBhvr>
                                      <p:to>
                                        <p:strVal val="visible"/>
                                      </p:to>
                                    </p:set>
                                    <p:anim calcmode="lin" valueType="num">
                                      <p:cBhvr additive="base">
                                        <p:cTn id="7" dur="500" fill="hold"/>
                                        <p:tgtEl>
                                          <p:spTgt spid="317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751">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1752"/>
                                        </p:tgtEl>
                                        <p:attrNameLst>
                                          <p:attrName>style.visibility</p:attrName>
                                        </p:attrNameLst>
                                      </p:cBhvr>
                                      <p:to>
                                        <p:strVal val="visible"/>
                                      </p:to>
                                    </p:set>
                                    <p:anim calcmode="lin" valueType="num">
                                      <p:cBhvr additive="base">
                                        <p:cTn id="13" dur="500" fill="hold"/>
                                        <p:tgtEl>
                                          <p:spTgt spid="31752"/>
                                        </p:tgtEl>
                                        <p:attrNameLst>
                                          <p:attrName>ppt_x</p:attrName>
                                        </p:attrNameLst>
                                      </p:cBhvr>
                                      <p:tavLst>
                                        <p:tav tm="0">
                                          <p:val>
                                            <p:strVal val="0-#ppt_w/2"/>
                                          </p:val>
                                        </p:tav>
                                        <p:tav tm="100000">
                                          <p:val>
                                            <p:strVal val="#ppt_x"/>
                                          </p:val>
                                        </p:tav>
                                      </p:tavLst>
                                    </p:anim>
                                    <p:anim calcmode="lin" valueType="num">
                                      <p:cBhvr additive="base">
                                        <p:cTn id="14" dur="500" fill="hold"/>
                                        <p:tgtEl>
                                          <p:spTgt spid="3175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9" fill="hold" nodeType="clickEffect">
                                  <p:stCondLst>
                                    <p:cond delay="0"/>
                                  </p:stCondLst>
                                  <p:childTnLst>
                                    <p:set>
                                      <p:cBhvr>
                                        <p:cTn id="18" dur="1" fill="hold">
                                          <p:stCondLst>
                                            <p:cond delay="0"/>
                                          </p:stCondLst>
                                        </p:cTn>
                                        <p:tgtEl>
                                          <p:spTgt spid="31750"/>
                                        </p:tgtEl>
                                        <p:attrNameLst>
                                          <p:attrName>style.visibility</p:attrName>
                                        </p:attrNameLst>
                                      </p:cBhvr>
                                      <p:to>
                                        <p:strVal val="visible"/>
                                      </p:to>
                                    </p:set>
                                    <p:anim calcmode="lin" valueType="num">
                                      <p:cBhvr additive="base">
                                        <p:cTn id="19" dur="500" fill="hold"/>
                                        <p:tgtEl>
                                          <p:spTgt spid="31750"/>
                                        </p:tgtEl>
                                        <p:attrNameLst>
                                          <p:attrName>ppt_x</p:attrName>
                                        </p:attrNameLst>
                                      </p:cBhvr>
                                      <p:tavLst>
                                        <p:tav tm="0">
                                          <p:val>
                                            <p:strVal val="0-#ppt_w/2"/>
                                          </p:val>
                                        </p:tav>
                                        <p:tav tm="100000">
                                          <p:val>
                                            <p:strVal val="#ppt_x"/>
                                          </p:val>
                                        </p:tav>
                                      </p:tavLst>
                                    </p:anim>
                                    <p:anim calcmode="lin" valueType="num">
                                      <p:cBhvr additive="base">
                                        <p:cTn id="20" dur="500" fill="hold"/>
                                        <p:tgtEl>
                                          <p:spTgt spid="31750"/>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1753"/>
                                        </p:tgtEl>
                                        <p:attrNameLst>
                                          <p:attrName>style.visibility</p:attrName>
                                        </p:attrNameLst>
                                      </p:cBhvr>
                                      <p:to>
                                        <p:strVal val="visible"/>
                                      </p:to>
                                    </p:set>
                                    <p:anim calcmode="lin" valueType="num">
                                      <p:cBhvr additive="base">
                                        <p:cTn id="25" dur="500" fill="hold"/>
                                        <p:tgtEl>
                                          <p:spTgt spid="31753"/>
                                        </p:tgtEl>
                                        <p:attrNameLst>
                                          <p:attrName>ppt_x</p:attrName>
                                        </p:attrNameLst>
                                      </p:cBhvr>
                                      <p:tavLst>
                                        <p:tav tm="0">
                                          <p:val>
                                            <p:strVal val="0-#ppt_w/2"/>
                                          </p:val>
                                        </p:tav>
                                        <p:tav tm="100000">
                                          <p:val>
                                            <p:strVal val="#ppt_x"/>
                                          </p:val>
                                        </p:tav>
                                      </p:tavLst>
                                    </p:anim>
                                    <p:anim calcmode="lin" valueType="num">
                                      <p:cBhvr additive="base">
                                        <p:cTn id="26" dur="500" fill="hold"/>
                                        <p:tgtEl>
                                          <p:spTgt spid="3175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9" fill="hold" nodeType="clickEffect">
                                  <p:stCondLst>
                                    <p:cond delay="0"/>
                                  </p:stCondLst>
                                  <p:childTnLst>
                                    <p:set>
                                      <p:cBhvr>
                                        <p:cTn id="30" dur="1" fill="hold">
                                          <p:stCondLst>
                                            <p:cond delay="0"/>
                                          </p:stCondLst>
                                        </p:cTn>
                                        <p:tgtEl>
                                          <p:spTgt spid="31749"/>
                                        </p:tgtEl>
                                        <p:attrNameLst>
                                          <p:attrName>style.visibility</p:attrName>
                                        </p:attrNameLst>
                                      </p:cBhvr>
                                      <p:to>
                                        <p:strVal val="visible"/>
                                      </p:to>
                                    </p:set>
                                    <p:anim calcmode="lin" valueType="num">
                                      <p:cBhvr additive="base">
                                        <p:cTn id="31" dur="500" fill="hold"/>
                                        <p:tgtEl>
                                          <p:spTgt spid="31749"/>
                                        </p:tgtEl>
                                        <p:attrNameLst>
                                          <p:attrName>ppt_x</p:attrName>
                                        </p:attrNameLst>
                                      </p:cBhvr>
                                      <p:tavLst>
                                        <p:tav tm="0">
                                          <p:val>
                                            <p:strVal val="0-#ppt_w/2"/>
                                          </p:val>
                                        </p:tav>
                                        <p:tav tm="100000">
                                          <p:val>
                                            <p:strVal val="#ppt_x"/>
                                          </p:val>
                                        </p:tav>
                                      </p:tavLst>
                                    </p:anim>
                                    <p:anim calcmode="lin" valueType="num">
                                      <p:cBhvr additive="base">
                                        <p:cTn id="32" dur="500" fill="hold"/>
                                        <p:tgtEl>
                                          <p:spTgt spid="317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p:bldP spid="3175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日期占位符 3">
            <a:extLst>
              <a:ext uri="{FF2B5EF4-FFF2-40B4-BE49-F238E27FC236}">
                <a16:creationId xmlns:a16="http://schemas.microsoft.com/office/drawing/2014/main" id="{7C8F7ECE-183C-3A8C-BE8B-E5E9C12B604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5C17D0D-1F8C-A742-873B-DD36076A42B9}" type="datetime1">
              <a:rPr lang="zh-CN" altLang="en-US" sz="1000" smtClean="0"/>
              <a:pPr>
                <a:spcBef>
                  <a:spcPct val="0"/>
                </a:spcBef>
                <a:buClrTx/>
                <a:buSzTx/>
                <a:buFontTx/>
                <a:buNone/>
              </a:pPr>
              <a:t>2023/8/31</a:t>
            </a:fld>
            <a:endParaRPr lang="en-US" altLang="zh-CN" sz="1000"/>
          </a:p>
        </p:txBody>
      </p:sp>
      <p:sp>
        <p:nvSpPr>
          <p:cNvPr id="155651" name="灯片编号占位符 5">
            <a:extLst>
              <a:ext uri="{FF2B5EF4-FFF2-40B4-BE49-F238E27FC236}">
                <a16:creationId xmlns:a16="http://schemas.microsoft.com/office/drawing/2014/main" id="{473C771C-4204-6982-5131-C0AD888BC1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F704BA7-C99E-C942-8026-CFE068712E4B}" type="slidenum">
              <a:rPr lang="en-US" altLang="zh-CN" sz="1000" smtClean="0"/>
              <a:pPr>
                <a:spcBef>
                  <a:spcPct val="0"/>
                </a:spcBef>
                <a:buClrTx/>
                <a:buSzTx/>
                <a:buFontTx/>
                <a:buNone/>
              </a:pPr>
              <a:t>80</a:t>
            </a:fld>
            <a:endParaRPr lang="en-US" altLang="zh-CN" sz="1000"/>
          </a:p>
        </p:txBody>
      </p:sp>
      <p:sp>
        <p:nvSpPr>
          <p:cNvPr id="155652" name="Rectangle 2">
            <a:extLst>
              <a:ext uri="{FF2B5EF4-FFF2-40B4-BE49-F238E27FC236}">
                <a16:creationId xmlns:a16="http://schemas.microsoft.com/office/drawing/2014/main" id="{3BD704C1-3298-97FF-61FB-EBF6E77206E9}"/>
              </a:ext>
            </a:extLst>
          </p:cNvPr>
          <p:cNvSpPr>
            <a:spLocks noGrp="1" noChangeArrowheads="1"/>
          </p:cNvSpPr>
          <p:nvPr>
            <p:ph type="title"/>
          </p:nvPr>
        </p:nvSpPr>
        <p:spPr>
          <a:xfrm>
            <a:off x="827088" y="1196975"/>
            <a:ext cx="6985000" cy="847725"/>
          </a:xfrm>
        </p:spPr>
        <p:txBody>
          <a:bodyPr/>
          <a:lstStyle/>
          <a:p>
            <a:pPr eaLnBrk="1" hangingPunct="1"/>
            <a:r>
              <a:rPr lang="en-US" altLang="zh-CN" sz="3600">
                <a:solidFill>
                  <a:srgbClr val="E81F1A"/>
                </a:solidFill>
                <a:latin typeface="微软雅黑" panose="020B0503020204020204" pitchFamily="34" charset="-122"/>
                <a:ea typeface="微软雅黑" panose="020B0503020204020204" pitchFamily="34" charset="-122"/>
              </a:rPr>
              <a:t>(</a:t>
            </a:r>
            <a:r>
              <a:rPr lang="zh-CN" altLang="en-US" sz="3600">
                <a:solidFill>
                  <a:srgbClr val="E81F1A"/>
                </a:solidFill>
                <a:latin typeface="微软雅黑" panose="020B0503020204020204" pitchFamily="34" charset="-122"/>
                <a:ea typeface="微软雅黑" panose="020B0503020204020204" pitchFamily="34" charset="-122"/>
              </a:rPr>
              <a:t>四</a:t>
            </a:r>
            <a:r>
              <a:rPr lang="en-US" altLang="zh-CN" sz="3600">
                <a:solidFill>
                  <a:srgbClr val="E81F1A"/>
                </a:solidFill>
                <a:latin typeface="微软雅黑" panose="020B0503020204020204" pitchFamily="34" charset="-122"/>
                <a:ea typeface="微软雅黑" panose="020B0503020204020204" pitchFamily="34" charset="-122"/>
              </a:rPr>
              <a:t>) </a:t>
            </a:r>
            <a:r>
              <a:rPr lang="zh-CN" altLang="en-US" sz="3600">
                <a:solidFill>
                  <a:srgbClr val="E81F1A"/>
                </a:solidFill>
                <a:latin typeface="微软雅黑" panose="020B0503020204020204" pitchFamily="34" charset="-122"/>
                <a:ea typeface="微软雅黑" panose="020B0503020204020204" pitchFamily="34" charset="-122"/>
              </a:rPr>
              <a:t>基因治疗 </a:t>
            </a:r>
            <a:r>
              <a:rPr lang="en-US" altLang="zh-CN" sz="3600">
                <a:solidFill>
                  <a:srgbClr val="E81F1A"/>
                </a:solidFill>
                <a:latin typeface="微软雅黑" panose="020B0503020204020204" pitchFamily="34" charset="-122"/>
                <a:ea typeface="微软雅黑" panose="020B0503020204020204" pitchFamily="34" charset="-122"/>
              </a:rPr>
              <a:t>(gene therapy)</a:t>
            </a:r>
          </a:p>
        </p:txBody>
      </p:sp>
      <p:sp>
        <p:nvSpPr>
          <p:cNvPr id="499715" name="Rectangle 3">
            <a:extLst>
              <a:ext uri="{FF2B5EF4-FFF2-40B4-BE49-F238E27FC236}">
                <a16:creationId xmlns:a16="http://schemas.microsoft.com/office/drawing/2014/main" id="{50599CE0-6469-6560-C162-67534CA47D3C}"/>
              </a:ext>
            </a:extLst>
          </p:cNvPr>
          <p:cNvSpPr>
            <a:spLocks noGrp="1" noChangeArrowheads="1"/>
          </p:cNvSpPr>
          <p:nvPr>
            <p:ph type="body" idx="1"/>
          </p:nvPr>
        </p:nvSpPr>
        <p:spPr>
          <a:xfrm>
            <a:off x="611188" y="2133600"/>
            <a:ext cx="7772400" cy="3816350"/>
          </a:xfrm>
        </p:spPr>
        <p:txBody>
          <a:bodyPr/>
          <a:lstStyle/>
          <a:p>
            <a:pPr algn="just" eaLnBrk="1" hangingPunct="1">
              <a:lnSpc>
                <a:spcPct val="125000"/>
              </a:lnSpc>
              <a:buFont typeface="Wingdings" pitchFamily="2" charset="2"/>
              <a:buNone/>
            </a:pPr>
            <a:r>
              <a:rPr lang="en-US" altLang="zh-CN" b="1">
                <a:latin typeface="楷体_GB2312" panose="02010609030101010101" pitchFamily="49" charset="-122"/>
                <a:ea typeface="楷体_GB2312" panose="02010609030101010101" pitchFamily="49" charset="-122"/>
              </a:rPr>
              <a:t>      </a:t>
            </a:r>
            <a:r>
              <a:rPr lang="zh-CN" altLang="en-US" sz="3200" b="1">
                <a:ea typeface="楷体_GB2312" panose="02010609030101010101" pitchFamily="49" charset="-122"/>
              </a:rPr>
              <a:t>基因治疗是分子生物学理论与技术的飞速发展给医学带来新的希望和新的治疗手段，开辟了治疗学</a:t>
            </a:r>
            <a:r>
              <a:rPr lang="en-US" altLang="zh-CN" sz="3200" b="1">
                <a:ea typeface="楷体_GB2312" panose="02010609030101010101" pitchFamily="49" charset="-122"/>
              </a:rPr>
              <a:t>(therapeutics)</a:t>
            </a:r>
            <a:r>
              <a:rPr lang="zh-CN" altLang="en-US" sz="3200" b="1">
                <a:ea typeface="楷体_GB2312" panose="02010609030101010101" pitchFamily="49" charset="-122"/>
              </a:rPr>
              <a:t>的新纪元。基因治疗是临床医学中发展起来的新领域，发展十分迅速。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animEffect transition="in" filter="checkerboard(across)">
                                      <p:cBhvr>
                                        <p:cTn id="7" dur="500"/>
                                        <p:tgtEl>
                                          <p:spTgt spid="4997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日期占位符 3">
            <a:extLst>
              <a:ext uri="{FF2B5EF4-FFF2-40B4-BE49-F238E27FC236}">
                <a16:creationId xmlns:a16="http://schemas.microsoft.com/office/drawing/2014/main" id="{E4CDF80A-68A3-CB32-9DBE-41CE048852D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216305A-631C-1941-B0F7-4C444BBD9556}" type="datetime1">
              <a:rPr lang="zh-CN" altLang="en-US" sz="1000" smtClean="0"/>
              <a:pPr>
                <a:spcBef>
                  <a:spcPct val="0"/>
                </a:spcBef>
                <a:buClrTx/>
                <a:buSzTx/>
                <a:buFontTx/>
                <a:buNone/>
              </a:pPr>
              <a:t>2023/8/31</a:t>
            </a:fld>
            <a:endParaRPr lang="en-US" altLang="zh-CN" sz="1000"/>
          </a:p>
        </p:txBody>
      </p:sp>
      <p:sp>
        <p:nvSpPr>
          <p:cNvPr id="157699" name="灯片编号占位符 5">
            <a:extLst>
              <a:ext uri="{FF2B5EF4-FFF2-40B4-BE49-F238E27FC236}">
                <a16:creationId xmlns:a16="http://schemas.microsoft.com/office/drawing/2014/main" id="{70CC51D7-FE0E-DA67-B5AD-D0F641868A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D40D0F2-2F9D-9240-85A5-BB87A6C8BE3D}" type="slidenum">
              <a:rPr lang="en-US" altLang="zh-CN" sz="1000" smtClean="0"/>
              <a:pPr>
                <a:spcBef>
                  <a:spcPct val="0"/>
                </a:spcBef>
                <a:buClrTx/>
                <a:buSzTx/>
                <a:buFontTx/>
                <a:buNone/>
              </a:pPr>
              <a:t>81</a:t>
            </a:fld>
            <a:endParaRPr lang="en-US" altLang="zh-CN" sz="1000"/>
          </a:p>
        </p:txBody>
      </p:sp>
      <p:sp>
        <p:nvSpPr>
          <p:cNvPr id="644099" name="Rectangle 3">
            <a:extLst>
              <a:ext uri="{FF2B5EF4-FFF2-40B4-BE49-F238E27FC236}">
                <a16:creationId xmlns:a16="http://schemas.microsoft.com/office/drawing/2014/main" id="{99F60CB4-4C66-7C70-F527-F00D091FB355}"/>
              </a:ext>
            </a:extLst>
          </p:cNvPr>
          <p:cNvSpPr>
            <a:spLocks noChangeArrowheads="1"/>
          </p:cNvSpPr>
          <p:nvPr/>
        </p:nvSpPr>
        <p:spPr bwMode="auto">
          <a:xfrm>
            <a:off x="395288" y="981075"/>
            <a:ext cx="77724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en-US" altLang="zh-CN" sz="2600" b="1">
                <a:latin typeface="楷体_GB2312" panose="02010609030101010101" pitchFamily="49" charset="-122"/>
                <a:ea typeface="楷体_GB2312" panose="02010609030101010101" pitchFamily="49" charset="-122"/>
              </a:rPr>
              <a:t>      </a:t>
            </a:r>
            <a:r>
              <a:rPr lang="zh-CN" altLang="en-US" sz="3200" b="1">
                <a:solidFill>
                  <a:srgbClr val="E81F1A"/>
                </a:solidFill>
                <a:latin typeface="黑体" panose="02010609060101010101" pitchFamily="49" charset="-122"/>
                <a:ea typeface="黑体" panose="02010609060101010101" pitchFamily="49" charset="-122"/>
              </a:rPr>
              <a:t>狭义基因治疗</a:t>
            </a:r>
            <a:r>
              <a:rPr lang="zh-CN" altLang="en-US" sz="3200" b="1">
                <a:latin typeface="楷体_GB2312" panose="02010609030101010101" pitchFamily="49" charset="-122"/>
                <a:ea typeface="楷体_GB2312" panose="02010609030101010101" pitchFamily="49" charset="-122"/>
              </a:rPr>
              <a:t>：目的基因导入靶细胞后与宿主细胞内的基因发生整合、成为宿主基因组的一部分，目的基因表达产物起治疗疾病的作用。</a:t>
            </a:r>
          </a:p>
        </p:txBody>
      </p:sp>
      <p:sp>
        <p:nvSpPr>
          <p:cNvPr id="644100" name="Rectangle 4">
            <a:extLst>
              <a:ext uri="{FF2B5EF4-FFF2-40B4-BE49-F238E27FC236}">
                <a16:creationId xmlns:a16="http://schemas.microsoft.com/office/drawing/2014/main" id="{4F17C062-9048-921B-408B-4A2D04F7D4D5}"/>
              </a:ext>
            </a:extLst>
          </p:cNvPr>
          <p:cNvSpPr>
            <a:spLocks noChangeArrowheads="1"/>
          </p:cNvSpPr>
          <p:nvPr/>
        </p:nvSpPr>
        <p:spPr bwMode="auto">
          <a:xfrm>
            <a:off x="357188" y="3429000"/>
            <a:ext cx="78486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tx2"/>
              </a:buClr>
              <a:buSzPct val="70000"/>
              <a:buFont typeface="Wingdings" pitchFamily="2" charset="2"/>
              <a:buNone/>
            </a:pPr>
            <a:r>
              <a:rPr lang="en-US" altLang="zh-CN" sz="2600" b="1">
                <a:ea typeface="楷体_GB2312" panose="02010609030101010101" pitchFamily="49" charset="-122"/>
              </a:rPr>
              <a:t>           </a:t>
            </a:r>
            <a:r>
              <a:rPr lang="zh-CN" altLang="en-US" sz="3200" b="1">
                <a:solidFill>
                  <a:srgbClr val="E81F1A"/>
                </a:solidFill>
                <a:ea typeface="黑体" panose="02010609060101010101" pitchFamily="49" charset="-122"/>
              </a:rPr>
              <a:t>广义基因治疗</a:t>
            </a:r>
            <a:r>
              <a:rPr lang="zh-CN" altLang="en-US" sz="3200" b="1">
                <a:ea typeface="楷体_GB2312" panose="02010609030101010101" pitchFamily="49" charset="-122"/>
              </a:rPr>
              <a:t>：包括通过基因转移技术，使目的基因得到表达，封闭、剪切致病基因的</a:t>
            </a:r>
            <a:r>
              <a:rPr lang="en-US" altLang="zh-CN" sz="3200" b="1">
                <a:ea typeface="楷体_GB2312" panose="02010609030101010101" pitchFamily="49" charset="-122"/>
              </a:rPr>
              <a:t>mRNA</a:t>
            </a:r>
            <a:r>
              <a:rPr lang="zh-CN" altLang="en-US" sz="3200" b="1">
                <a:ea typeface="楷体_GB2312" panose="02010609030101010101" pitchFamily="49" charset="-122"/>
              </a:rPr>
              <a:t>，或自杀基因产物催化药物前体转化为细胞毒性物质，杀死肿瘤细胞，从而达到治疗疾病的目的。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44099"/>
                                        </p:tgtEl>
                                        <p:attrNameLst>
                                          <p:attrName>style.visibility</p:attrName>
                                        </p:attrNameLst>
                                      </p:cBhvr>
                                      <p:to>
                                        <p:strVal val="visible"/>
                                      </p:to>
                                    </p:set>
                                    <p:animEffect transition="in" filter="slide(fromBottom)">
                                      <p:cBhvr>
                                        <p:cTn id="7" dur="500"/>
                                        <p:tgtEl>
                                          <p:spTgt spid="6440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44100"/>
                                        </p:tgtEl>
                                        <p:attrNameLst>
                                          <p:attrName>style.visibility</p:attrName>
                                        </p:attrNameLst>
                                      </p:cBhvr>
                                      <p:to>
                                        <p:strVal val="visible"/>
                                      </p:to>
                                    </p:set>
                                    <p:animEffect transition="in" filter="slide(fromBottom)">
                                      <p:cBhvr>
                                        <p:cTn id="12" dur="500"/>
                                        <p:tgtEl>
                                          <p:spTgt spid="64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9" grpId="0"/>
      <p:bldP spid="64410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日期占位符 3">
            <a:extLst>
              <a:ext uri="{FF2B5EF4-FFF2-40B4-BE49-F238E27FC236}">
                <a16:creationId xmlns:a16="http://schemas.microsoft.com/office/drawing/2014/main" id="{8E4D9FB5-AADF-7BB9-CA06-DABD60D5B92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4F73A16E-92EC-B445-A05E-C3A6E49D3AE2}" type="datetime1">
              <a:rPr lang="zh-CN" altLang="en-US" sz="1000" smtClean="0"/>
              <a:pPr/>
              <a:t>2023/8/31</a:t>
            </a:fld>
            <a:endParaRPr lang="en-US" altLang="zh-CN" sz="1000"/>
          </a:p>
        </p:txBody>
      </p:sp>
      <p:sp>
        <p:nvSpPr>
          <p:cNvPr id="159747" name="灯片编号占位符 4">
            <a:extLst>
              <a:ext uri="{FF2B5EF4-FFF2-40B4-BE49-F238E27FC236}">
                <a16:creationId xmlns:a16="http://schemas.microsoft.com/office/drawing/2014/main" id="{FF705BA1-0E38-6263-E04E-E1479410FC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fld id="{7E4D98AD-EA9B-6C42-BA8D-97E051FF3CA9}" type="slidenum">
              <a:rPr lang="en-US" altLang="zh-CN" sz="1000" smtClean="0"/>
              <a:pPr/>
              <a:t>82</a:t>
            </a:fld>
            <a:endParaRPr lang="en-US" altLang="zh-CN" sz="1000"/>
          </a:p>
        </p:txBody>
      </p:sp>
      <p:pic>
        <p:nvPicPr>
          <p:cNvPr id="159748" name="图片 5">
            <a:extLst>
              <a:ext uri="{FF2B5EF4-FFF2-40B4-BE49-F238E27FC236}">
                <a16:creationId xmlns:a16="http://schemas.microsoft.com/office/drawing/2014/main" id="{AB2C5AA5-1CA5-E7E2-CBFD-FD3BF52F98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271588"/>
            <a:ext cx="812482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7DACC61E-D0BD-B832-7990-A8C8F06AD3AB}"/>
              </a:ext>
            </a:extLst>
          </p:cNvPr>
          <p:cNvSpPr>
            <a:spLocks noGrp="1" noChangeArrowheads="1"/>
          </p:cNvSpPr>
          <p:nvPr>
            <p:ph type="title"/>
          </p:nvPr>
        </p:nvSpPr>
        <p:spPr>
          <a:xfrm>
            <a:off x="357188" y="214313"/>
            <a:ext cx="7543800" cy="774700"/>
          </a:xfrm>
        </p:spPr>
        <p:txBody>
          <a:bodyPr/>
          <a:lstStyle/>
          <a:p>
            <a:pPr eaLnBrk="1" hangingPunct="1"/>
            <a:r>
              <a:rPr lang="en-US" altLang="zh-CN">
                <a:solidFill>
                  <a:srgbClr val="0000FF"/>
                </a:solidFill>
                <a:latin typeface="黑体" panose="02010609060101010101" pitchFamily="49" charset="-122"/>
                <a:ea typeface="黑体" panose="02010609060101010101" pitchFamily="49" charset="-122"/>
              </a:rPr>
              <a:t>《</a:t>
            </a:r>
            <a:r>
              <a:rPr lang="zh-CN" altLang="en-US">
                <a:solidFill>
                  <a:srgbClr val="0000FF"/>
                </a:solidFill>
                <a:latin typeface="黑体" panose="02010609060101010101" pitchFamily="49" charset="-122"/>
                <a:ea typeface="黑体" panose="02010609060101010101" pitchFamily="49" charset="-122"/>
              </a:rPr>
              <a:t>分子生物学</a:t>
            </a:r>
            <a:r>
              <a:rPr lang="en-US" altLang="zh-CN">
                <a:solidFill>
                  <a:srgbClr val="0000FF"/>
                </a:solidFill>
                <a:latin typeface="黑体" panose="02010609060101010101" pitchFamily="49" charset="-122"/>
                <a:ea typeface="黑体" panose="02010609060101010101" pitchFamily="49" charset="-122"/>
              </a:rPr>
              <a:t>》</a:t>
            </a:r>
            <a:r>
              <a:rPr lang="zh-CN" altLang="en-US">
                <a:solidFill>
                  <a:srgbClr val="0000FF"/>
                </a:solidFill>
                <a:latin typeface="黑体" panose="02010609060101010101" pitchFamily="49" charset="-122"/>
                <a:ea typeface="黑体" panose="02010609060101010101" pitchFamily="49" charset="-122"/>
              </a:rPr>
              <a:t>学习方法</a:t>
            </a:r>
          </a:p>
        </p:txBody>
      </p:sp>
      <p:sp>
        <p:nvSpPr>
          <p:cNvPr id="172034" name="Rectangle 3">
            <a:extLst>
              <a:ext uri="{FF2B5EF4-FFF2-40B4-BE49-F238E27FC236}">
                <a16:creationId xmlns:a16="http://schemas.microsoft.com/office/drawing/2014/main" id="{FC0B45E4-35D2-935C-7832-CA0BC20EDC5D}"/>
              </a:ext>
            </a:extLst>
          </p:cNvPr>
          <p:cNvSpPr>
            <a:spLocks noGrp="1" noChangeArrowheads="1"/>
          </p:cNvSpPr>
          <p:nvPr>
            <p:ph type="body" idx="1"/>
          </p:nvPr>
        </p:nvSpPr>
        <p:spPr>
          <a:xfrm>
            <a:off x="107950" y="1222375"/>
            <a:ext cx="8928100" cy="4411663"/>
          </a:xfrm>
        </p:spPr>
        <p:txBody>
          <a:bodyPr/>
          <a:lstStyle/>
          <a:p>
            <a:pPr eaLnBrk="1" hangingPunct="1">
              <a:lnSpc>
                <a:spcPts val="2875"/>
              </a:lnSpc>
            </a:pPr>
            <a:r>
              <a:rPr lang="zh-CN" altLang="en-US" sz="2400" b="1"/>
              <a:t>系统的阅读</a:t>
            </a:r>
            <a:r>
              <a:rPr lang="en-US" altLang="zh-CN" sz="2400" b="1"/>
              <a:t>1-2</a:t>
            </a:r>
            <a:r>
              <a:rPr lang="zh-CN" altLang="en-US" sz="2400" b="1"/>
              <a:t>本选定的参考书（</a:t>
            </a:r>
            <a:r>
              <a:rPr lang="zh-CN" altLang="en-US" sz="2400" b="1">
                <a:solidFill>
                  <a:srgbClr val="E81F1A"/>
                </a:solidFill>
              </a:rPr>
              <a:t>基础理论</a:t>
            </a:r>
            <a:r>
              <a:rPr lang="zh-CN" altLang="en-US" sz="2400" b="1"/>
              <a:t>）</a:t>
            </a:r>
            <a:endParaRPr lang="en-US" altLang="zh-CN" sz="2400" b="1"/>
          </a:p>
          <a:p>
            <a:pPr eaLnBrk="1" hangingPunct="1">
              <a:lnSpc>
                <a:spcPts val="2875"/>
              </a:lnSpc>
              <a:buFont typeface="Wingdings" pitchFamily="2" charset="2"/>
              <a:buNone/>
            </a:pPr>
            <a:r>
              <a:rPr lang="en-US" altLang="zh-CN" sz="2400" b="1"/>
              <a:t>   《</a:t>
            </a:r>
            <a:r>
              <a:rPr lang="en-US" altLang="zh-CN" sz="2400" b="1">
                <a:solidFill>
                  <a:srgbClr val="E81F1A"/>
                </a:solidFill>
              </a:rPr>
              <a:t>GENES XII</a:t>
            </a:r>
            <a:r>
              <a:rPr lang="en-US" altLang="zh-CN" sz="2400" b="1"/>
              <a:t>》by Jocelyn E.Krebs</a:t>
            </a:r>
            <a:r>
              <a:rPr lang="zh-CN" altLang="en-US" sz="2400" b="1"/>
              <a:t>、</a:t>
            </a:r>
            <a:r>
              <a:rPr lang="en-US" altLang="zh-CN" sz="2400" b="1"/>
              <a:t>Elliott S.Goldstein</a:t>
            </a:r>
            <a:r>
              <a:rPr lang="zh-CN" altLang="en-US" sz="2400" b="1"/>
              <a:t>、</a:t>
            </a:r>
            <a:r>
              <a:rPr lang="en-US" altLang="zh-CN" sz="2400" b="1"/>
              <a:t>Stephen T.Kilpatrick, 2018 </a:t>
            </a:r>
            <a:r>
              <a:rPr lang="zh-CN" altLang="en-US" sz="2400" b="1"/>
              <a:t>高等教育出版社（中文）</a:t>
            </a:r>
          </a:p>
          <a:p>
            <a:pPr eaLnBrk="1" hangingPunct="1">
              <a:lnSpc>
                <a:spcPts val="2875"/>
              </a:lnSpc>
              <a:spcBef>
                <a:spcPct val="45000"/>
              </a:spcBef>
            </a:pPr>
            <a:r>
              <a:rPr lang="zh-CN" altLang="en-US" sz="2400" b="1"/>
              <a:t>掌握一定的实验操作技术（</a:t>
            </a:r>
            <a:r>
              <a:rPr lang="zh-CN" altLang="en-US" sz="2400" b="1">
                <a:solidFill>
                  <a:srgbClr val="E81F1A"/>
                </a:solidFill>
              </a:rPr>
              <a:t>实验操作</a:t>
            </a:r>
            <a:r>
              <a:rPr lang="zh-CN" altLang="en-US" sz="2400" b="1"/>
              <a:t>）</a:t>
            </a:r>
          </a:p>
          <a:p>
            <a:pPr eaLnBrk="1" hangingPunct="1">
              <a:lnSpc>
                <a:spcPts val="2875"/>
              </a:lnSpc>
              <a:spcBef>
                <a:spcPct val="45000"/>
              </a:spcBef>
              <a:buFont typeface="Wingdings" pitchFamily="2" charset="2"/>
              <a:buNone/>
            </a:pPr>
            <a:r>
              <a:rPr lang="zh-CN" altLang="en-US" sz="2400" b="1"/>
              <a:t>	</a:t>
            </a:r>
            <a:r>
              <a:rPr lang="en-US" altLang="zh-CN" sz="2400" b="1"/>
              <a:t>《</a:t>
            </a:r>
            <a:r>
              <a:rPr lang="en-US" altLang="zh-CN" sz="2400" b="1">
                <a:solidFill>
                  <a:srgbClr val="E81F1A"/>
                </a:solidFill>
              </a:rPr>
              <a:t>Molecular Cloning: A Laboratory Manual</a:t>
            </a:r>
            <a:r>
              <a:rPr lang="en-US" altLang="zh-CN" sz="2400" b="1"/>
              <a:t>》by Joseph.Sambrook, Michael R. Green, 2017 </a:t>
            </a:r>
            <a:r>
              <a:rPr lang="zh-CN" altLang="en-US" sz="2400" b="1"/>
              <a:t>科学出版社（中文）</a:t>
            </a:r>
          </a:p>
          <a:p>
            <a:pPr eaLnBrk="1" hangingPunct="1">
              <a:lnSpc>
                <a:spcPts val="2875"/>
              </a:lnSpc>
              <a:spcBef>
                <a:spcPct val="45000"/>
              </a:spcBef>
              <a:buFont typeface="Wingdings" pitchFamily="2" charset="2"/>
              <a:buNone/>
            </a:pPr>
            <a:r>
              <a:rPr lang="zh-CN" altLang="en-US" sz="2400" b="1"/>
              <a:t>了解最新信息（相关期刊杂志，网络资源）             </a:t>
            </a:r>
            <a:r>
              <a:rPr lang="en-US" altLang="zh-CN" sz="2400" b="1">
                <a:hlinkClick r:id="rId3"/>
              </a:rPr>
              <a:t>http://www.ncbi.nlm.nih.gov</a:t>
            </a:r>
            <a:r>
              <a:rPr lang="en-US" altLang="zh-CN" sz="2400" b="1"/>
              <a:t> </a:t>
            </a:r>
          </a:p>
          <a:p>
            <a:pPr eaLnBrk="1" hangingPunct="1">
              <a:lnSpc>
                <a:spcPts val="2875"/>
              </a:lnSpc>
              <a:spcBef>
                <a:spcPct val="45000"/>
              </a:spcBef>
              <a:buFont typeface="Wingdings" pitchFamily="2" charset="2"/>
              <a:buNone/>
            </a:pPr>
            <a:r>
              <a:rPr lang="en-US" altLang="zh-CN" sz="2400" b="1">
                <a:hlinkClick r:id="rId4"/>
              </a:rPr>
              <a:t>http://www.cshprotocols.org</a:t>
            </a:r>
            <a:r>
              <a:rPr lang="en-US" altLang="zh-CN" sz="2400" b="1"/>
              <a:t> </a:t>
            </a:r>
          </a:p>
          <a:p>
            <a:pPr eaLnBrk="1" hangingPunct="1">
              <a:lnSpc>
                <a:spcPts val="2875"/>
              </a:lnSpc>
              <a:spcBef>
                <a:spcPct val="45000"/>
              </a:spcBef>
              <a:buFont typeface="Wingdings" pitchFamily="2" charset="2"/>
              <a:buNone/>
            </a:pPr>
            <a:r>
              <a:rPr lang="en-US" altLang="zh-CN" sz="2400" b="1">
                <a:hlinkClick r:id="rId5"/>
              </a:rPr>
              <a:t>http://www.bioon.com</a:t>
            </a:r>
            <a:r>
              <a:rPr lang="en-US" altLang="zh-CN" sz="2400" b="1"/>
              <a:t>            </a:t>
            </a:r>
          </a:p>
          <a:p>
            <a:pPr eaLnBrk="1" hangingPunct="1">
              <a:lnSpc>
                <a:spcPts val="2875"/>
              </a:lnSpc>
              <a:spcBef>
                <a:spcPct val="45000"/>
              </a:spcBef>
              <a:buFont typeface="Wingdings" pitchFamily="2" charset="2"/>
              <a:buNone/>
            </a:pPr>
            <a:r>
              <a:rPr lang="en-US" altLang="zh-CN" sz="2400" b="1">
                <a:hlinkClick r:id="rId6"/>
              </a:rPr>
              <a:t>http://www.dxy.cn</a:t>
            </a:r>
            <a:r>
              <a:rPr lang="en-US" altLang="zh-CN" sz="2400" b="1"/>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6">
            <a:extLst>
              <a:ext uri="{FF2B5EF4-FFF2-40B4-BE49-F238E27FC236}">
                <a16:creationId xmlns:a16="http://schemas.microsoft.com/office/drawing/2014/main" id="{7B2EBD2E-CD28-1B0C-E5F4-399F73B54AEE}"/>
              </a:ext>
            </a:extLst>
          </p:cNvPr>
          <p:cNvSpPr>
            <a:spLocks noGrp="1" noChangeArrowheads="1"/>
          </p:cNvSpPr>
          <p:nvPr>
            <p:ph type="sldNum" sz="quarter" idx="12"/>
          </p:nvPr>
        </p:nvSpPr>
        <p:spPr>
          <a:xfrm>
            <a:off x="3124200" y="62484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fld id="{A996FF80-F1B5-004A-95D1-58C03B7226EB}" type="slidenum">
              <a:rPr lang="zh-CN" altLang="en-US" sz="1000" smtClean="0"/>
              <a:pPr algn="ctr">
                <a:spcBef>
                  <a:spcPct val="0"/>
                </a:spcBef>
                <a:buClrTx/>
                <a:buSzTx/>
                <a:buFontTx/>
                <a:buNone/>
              </a:pPr>
              <a:t>84</a:t>
            </a:fld>
            <a:endParaRPr lang="en-US" altLang="zh-CN" sz="1000"/>
          </a:p>
        </p:txBody>
      </p:sp>
      <p:sp>
        <p:nvSpPr>
          <p:cNvPr id="162819" name="Rectangle 2">
            <a:extLst>
              <a:ext uri="{FF2B5EF4-FFF2-40B4-BE49-F238E27FC236}">
                <a16:creationId xmlns:a16="http://schemas.microsoft.com/office/drawing/2014/main" id="{5FDB7D94-CDCD-9739-6291-D43DDF3414DE}"/>
              </a:ext>
            </a:extLst>
          </p:cNvPr>
          <p:cNvSpPr>
            <a:spLocks noGrp="1" noChangeArrowheads="1"/>
          </p:cNvSpPr>
          <p:nvPr>
            <p:ph type="title"/>
          </p:nvPr>
        </p:nvSpPr>
        <p:spPr>
          <a:xfrm>
            <a:off x="457200" y="122238"/>
            <a:ext cx="7543800" cy="806450"/>
          </a:xfrm>
        </p:spPr>
        <p:txBody>
          <a:bodyPr/>
          <a:lstStyle/>
          <a:p>
            <a:pPr eaLnBrk="1" hangingPunct="1"/>
            <a:r>
              <a:rPr lang="zh-CN" altLang="en-US">
                <a:latin typeface="宋体" panose="02010600030101010101" pitchFamily="2" charset="-122"/>
              </a:rPr>
              <a:t>参考教材</a:t>
            </a:r>
          </a:p>
        </p:txBody>
      </p:sp>
      <p:sp>
        <p:nvSpPr>
          <p:cNvPr id="162820" name="Rectangle 3">
            <a:extLst>
              <a:ext uri="{FF2B5EF4-FFF2-40B4-BE49-F238E27FC236}">
                <a16:creationId xmlns:a16="http://schemas.microsoft.com/office/drawing/2014/main" id="{2FE2B889-8BEA-09CE-2335-D034F925DF56}"/>
              </a:ext>
            </a:extLst>
          </p:cNvPr>
          <p:cNvSpPr>
            <a:spLocks noGrp="1" noChangeArrowheads="1"/>
          </p:cNvSpPr>
          <p:nvPr>
            <p:ph type="body" idx="1"/>
          </p:nvPr>
        </p:nvSpPr>
        <p:spPr>
          <a:xfrm>
            <a:off x="0" y="1214438"/>
            <a:ext cx="8286750" cy="752475"/>
          </a:xfrm>
        </p:spPr>
        <p:txBody>
          <a:bodyPr/>
          <a:lstStyle/>
          <a:p>
            <a:pPr marL="533400" indent="-533400" eaLnBrk="1" hangingPunct="1">
              <a:buFont typeface="Wingdings" pitchFamily="2" charset="2"/>
              <a:buNone/>
            </a:pPr>
            <a:r>
              <a:rPr lang="en-US" altLang="zh-CN" sz="2400" b="1"/>
              <a:t>    《</a:t>
            </a:r>
            <a:r>
              <a:rPr lang="zh-CN" altLang="en-US" sz="2400" b="1"/>
              <a:t>现代分子生物学</a:t>
            </a:r>
            <a:r>
              <a:rPr lang="en-US" altLang="zh-CN" sz="2400" b="1"/>
              <a:t>》</a:t>
            </a:r>
            <a:r>
              <a:rPr lang="zh-CN" altLang="en-US" sz="2400" b="1"/>
              <a:t>，朱玉贤，出版社：高等教育出版社</a:t>
            </a:r>
            <a:endParaRPr lang="en-US" altLang="zh-CN" sz="2400" b="1"/>
          </a:p>
        </p:txBody>
      </p:sp>
      <p:sp>
        <p:nvSpPr>
          <p:cNvPr id="162821" name="Rectangle 4">
            <a:extLst>
              <a:ext uri="{FF2B5EF4-FFF2-40B4-BE49-F238E27FC236}">
                <a16:creationId xmlns:a16="http://schemas.microsoft.com/office/drawing/2014/main" id="{3DDC0A16-BE76-A6B8-9E61-2161FD1167F7}"/>
              </a:ext>
            </a:extLst>
          </p:cNvPr>
          <p:cNvSpPr>
            <a:spLocks noChangeArrowheads="1"/>
          </p:cNvSpPr>
          <p:nvPr/>
        </p:nvSpPr>
        <p:spPr bwMode="auto">
          <a:xfrm>
            <a:off x="357188" y="1857375"/>
            <a:ext cx="8001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en-US" altLang="zh-CN" sz="2400" b="1"/>
              <a:t>《</a:t>
            </a:r>
            <a:r>
              <a:rPr lang="zh-CN" altLang="en-US" sz="2400" b="1"/>
              <a:t>医学分子生物学</a:t>
            </a:r>
            <a:r>
              <a:rPr lang="en-US" altLang="zh-CN" sz="2400" b="1"/>
              <a:t>》</a:t>
            </a:r>
            <a:r>
              <a:rPr lang="zh-CN" altLang="en-US" sz="2400" b="1"/>
              <a:t>，药立波 ，出版社：人民卫生出版社</a:t>
            </a:r>
            <a:endParaRPr lang="en-US" altLang="zh-CN" sz="2400" b="1"/>
          </a:p>
        </p:txBody>
      </p:sp>
      <p:pic>
        <p:nvPicPr>
          <p:cNvPr id="162822" name="Picture 10" descr="20087121821843106">
            <a:extLst>
              <a:ext uri="{FF2B5EF4-FFF2-40B4-BE49-F238E27FC236}">
                <a16:creationId xmlns:a16="http://schemas.microsoft.com/office/drawing/2014/main" id="{4D8C78CA-322F-E610-2906-A9E9938B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2928938"/>
            <a:ext cx="24574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3" name="图片 2">
            <a:extLst>
              <a:ext uri="{FF2B5EF4-FFF2-40B4-BE49-F238E27FC236}">
                <a16:creationId xmlns:a16="http://schemas.microsoft.com/office/drawing/2014/main" id="{16EF4E33-B79C-ABC7-6216-AC2FCB7EE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2928938"/>
            <a:ext cx="26098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E3A88989-A5D8-48E7-4739-E0FDCE44B5B1}"/>
              </a:ext>
            </a:extLst>
          </p:cNvPr>
          <p:cNvSpPr>
            <a:spLocks noGrp="1" noChangeArrowheads="1"/>
          </p:cNvSpPr>
          <p:nvPr>
            <p:ph type="title"/>
          </p:nvPr>
        </p:nvSpPr>
        <p:spPr/>
        <p:txBody>
          <a:bodyPr/>
          <a:lstStyle/>
          <a:p>
            <a:pPr eaLnBrk="1" hangingPunct="1"/>
            <a:endParaRPr lang="zh-CN" altLang="zh-CN"/>
          </a:p>
        </p:txBody>
      </p:sp>
      <p:sp>
        <p:nvSpPr>
          <p:cNvPr id="164867" name="Rectangle 3">
            <a:extLst>
              <a:ext uri="{FF2B5EF4-FFF2-40B4-BE49-F238E27FC236}">
                <a16:creationId xmlns:a16="http://schemas.microsoft.com/office/drawing/2014/main" id="{0B81E387-9805-2EBA-1BD9-D0ECD386E5CF}"/>
              </a:ext>
            </a:extLst>
          </p:cNvPr>
          <p:cNvSpPr>
            <a:spLocks noGrp="1" noChangeArrowheads="1"/>
          </p:cNvSpPr>
          <p:nvPr>
            <p:ph type="body" idx="1"/>
          </p:nvPr>
        </p:nvSpPr>
        <p:spPr/>
        <p:txBody>
          <a:bodyPr/>
          <a:lstStyle/>
          <a:p>
            <a:pPr eaLnBrk="1" hangingPunct="1"/>
            <a:endParaRPr lang="zh-CN" altLang="zh-CN"/>
          </a:p>
        </p:txBody>
      </p:sp>
      <p:pic>
        <p:nvPicPr>
          <p:cNvPr id="164868" name="Picture 6" descr="_064552319">
            <a:extLst>
              <a:ext uri="{FF2B5EF4-FFF2-40B4-BE49-F238E27FC236}">
                <a16:creationId xmlns:a16="http://schemas.microsoft.com/office/drawing/2014/main" id="{96B4B521-A50E-D2A8-8DD7-40641013D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9" name="Picture 12" descr="9271111_b">
            <a:hlinkClick r:id="rId3"/>
            <a:extLst>
              <a:ext uri="{FF2B5EF4-FFF2-40B4-BE49-F238E27FC236}">
                <a16:creationId xmlns:a16="http://schemas.microsoft.com/office/drawing/2014/main" id="{7CFA4ED5-5164-6C1B-6EC7-FDD3CBA08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810000"/>
            <a:ext cx="213201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70" name="Picture 4" descr="8900">
            <a:extLst>
              <a:ext uri="{FF2B5EF4-FFF2-40B4-BE49-F238E27FC236}">
                <a16:creationId xmlns:a16="http://schemas.microsoft.com/office/drawing/2014/main" id="{3B37AEB1-54ED-5B34-8FC2-6B5E599C2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95600"/>
            <a:ext cx="28606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71" name="Picture 18">
            <a:extLst>
              <a:ext uri="{FF2B5EF4-FFF2-40B4-BE49-F238E27FC236}">
                <a16:creationId xmlns:a16="http://schemas.microsoft.com/office/drawing/2014/main" id="{576F7EB9-AA52-0D3D-3815-D1E25CF400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998913"/>
            <a:ext cx="2085975"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72" name="Picture 19">
            <a:extLst>
              <a:ext uri="{FF2B5EF4-FFF2-40B4-BE49-F238E27FC236}">
                <a16:creationId xmlns:a16="http://schemas.microsoft.com/office/drawing/2014/main" id="{654F1ACA-8586-F4A4-292E-E1608523F9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8638" y="3917950"/>
            <a:ext cx="2265362"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15562414-FE4D-BA4F-591F-766A84D7AF76}"/>
              </a:ext>
            </a:extLst>
          </p:cNvPr>
          <p:cNvSpPr>
            <a:spLocks noGrp="1" noChangeArrowheads="1"/>
          </p:cNvSpPr>
          <p:nvPr>
            <p:ph type="ctrTitle"/>
          </p:nvPr>
        </p:nvSpPr>
        <p:spPr/>
        <p:txBody>
          <a:bodyPr/>
          <a:lstStyle/>
          <a:p>
            <a:pPr eaLnBrk="1" hangingPunct="1"/>
            <a:endParaRPr lang="zh-CN" altLang="zh-CN"/>
          </a:p>
        </p:txBody>
      </p:sp>
      <p:sp>
        <p:nvSpPr>
          <p:cNvPr id="165891" name="Rectangle 3">
            <a:extLst>
              <a:ext uri="{FF2B5EF4-FFF2-40B4-BE49-F238E27FC236}">
                <a16:creationId xmlns:a16="http://schemas.microsoft.com/office/drawing/2014/main" id="{C9864A59-60FA-30AD-6803-A9582733762D}"/>
              </a:ext>
            </a:extLst>
          </p:cNvPr>
          <p:cNvSpPr>
            <a:spLocks noGrp="1" noChangeArrowheads="1"/>
          </p:cNvSpPr>
          <p:nvPr>
            <p:ph type="subTitle" idx="1"/>
          </p:nvPr>
        </p:nvSpPr>
        <p:spPr/>
        <p:txBody>
          <a:bodyPr/>
          <a:lstStyle/>
          <a:p>
            <a:pPr eaLnBrk="1" hangingPunct="1"/>
            <a:endParaRPr lang="zh-CN" altLang="zh-CN"/>
          </a:p>
        </p:txBody>
      </p:sp>
      <p:grpSp>
        <p:nvGrpSpPr>
          <p:cNvPr id="165892" name="组合 7">
            <a:extLst>
              <a:ext uri="{FF2B5EF4-FFF2-40B4-BE49-F238E27FC236}">
                <a16:creationId xmlns:a16="http://schemas.microsoft.com/office/drawing/2014/main" id="{0EAE4FB0-EA71-CF6A-B16A-9308DCC353C0}"/>
              </a:ext>
            </a:extLst>
          </p:cNvPr>
          <p:cNvGrpSpPr>
            <a:grpSpLocks/>
          </p:cNvGrpSpPr>
          <p:nvPr/>
        </p:nvGrpSpPr>
        <p:grpSpPr bwMode="auto">
          <a:xfrm>
            <a:off x="0" y="-214313"/>
            <a:ext cx="9144000" cy="7104063"/>
            <a:chOff x="0" y="-214338"/>
            <a:chExt cx="9144000" cy="7104088"/>
          </a:xfrm>
        </p:grpSpPr>
        <p:pic>
          <p:nvPicPr>
            <p:cNvPr id="165893" name="Picture 4" descr="mso56185">
              <a:extLst>
                <a:ext uri="{FF2B5EF4-FFF2-40B4-BE49-F238E27FC236}">
                  <a16:creationId xmlns:a16="http://schemas.microsoft.com/office/drawing/2014/main" id="{0E201AD9-E742-05E0-89D3-395A51B35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5894" name="Group 8">
              <a:extLst>
                <a:ext uri="{FF2B5EF4-FFF2-40B4-BE49-F238E27FC236}">
                  <a16:creationId xmlns:a16="http://schemas.microsoft.com/office/drawing/2014/main" id="{2E4A13BD-3BEF-5AD2-720C-C9E198A09C1F}"/>
                </a:ext>
              </a:extLst>
            </p:cNvPr>
            <p:cNvGrpSpPr>
              <a:grpSpLocks/>
            </p:cNvGrpSpPr>
            <p:nvPr/>
          </p:nvGrpSpPr>
          <p:grpSpPr bwMode="auto">
            <a:xfrm>
              <a:off x="2971800" y="-214338"/>
              <a:ext cx="6172200" cy="3954463"/>
              <a:chOff x="1542" y="-150"/>
              <a:chExt cx="3888" cy="2491"/>
            </a:xfrm>
          </p:grpSpPr>
          <p:sp>
            <p:nvSpPr>
              <p:cNvPr id="165895" name="AutoShape 9">
                <a:extLst>
                  <a:ext uri="{FF2B5EF4-FFF2-40B4-BE49-F238E27FC236}">
                    <a16:creationId xmlns:a16="http://schemas.microsoft.com/office/drawing/2014/main" id="{DB796FB2-3985-472D-1541-2D45B3A48CE4}"/>
                  </a:ext>
                </a:extLst>
              </p:cNvPr>
              <p:cNvSpPr>
                <a:spLocks noChangeArrowheads="1"/>
              </p:cNvSpPr>
              <p:nvPr/>
            </p:nvSpPr>
            <p:spPr bwMode="auto">
              <a:xfrm rot="10800000">
                <a:off x="1542" y="-24"/>
                <a:ext cx="3878" cy="2365"/>
              </a:xfrm>
              <a:prstGeom prst="rtTriangle">
                <a:avLst/>
              </a:prstGeom>
              <a:gradFill rotWithShape="1">
                <a:gsLst>
                  <a:gs pos="0">
                    <a:srgbClr val="FF3300"/>
                  </a:gs>
                  <a:gs pos="100000">
                    <a:srgbClr val="FFF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endParaRPr lang="zh-CN" altLang="en-US"/>
              </a:p>
            </p:txBody>
          </p:sp>
          <p:sp>
            <p:nvSpPr>
              <p:cNvPr id="165896" name="Text Box 10">
                <a:extLst>
                  <a:ext uri="{FF2B5EF4-FFF2-40B4-BE49-F238E27FC236}">
                    <a16:creationId xmlns:a16="http://schemas.microsoft.com/office/drawing/2014/main" id="{5F65FA16-9292-4E67-DD77-551068AA7A8C}"/>
                  </a:ext>
                </a:extLst>
              </p:cNvPr>
              <p:cNvSpPr txBox="1">
                <a:spLocks noChangeArrowheads="1"/>
              </p:cNvSpPr>
              <p:nvPr/>
            </p:nvSpPr>
            <p:spPr bwMode="auto">
              <a:xfrm>
                <a:off x="1870" y="-150"/>
                <a:ext cx="3560" cy="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50000"/>
                  </a:spcBef>
                  <a:buFont typeface="Wingdings" pitchFamily="2" charset="2"/>
                  <a:buNone/>
                </a:pPr>
                <a:endParaRPr lang="en-US" altLang="zh-CN" sz="800" b="1">
                  <a:solidFill>
                    <a:schemeClr val="bg2"/>
                  </a:solidFill>
                  <a:ea typeface="华文隶书" panose="02010800040101010101" pitchFamily="2" charset="-122"/>
                </a:endParaRPr>
              </a:p>
              <a:p>
                <a:pPr algn="ctr" eaLnBrk="1" hangingPunct="1">
                  <a:lnSpc>
                    <a:spcPct val="70000"/>
                  </a:lnSpc>
                  <a:spcBef>
                    <a:spcPct val="50000"/>
                  </a:spcBef>
                  <a:buFont typeface="Wingdings" pitchFamily="2" charset="2"/>
                  <a:buNone/>
                </a:pPr>
                <a:r>
                  <a:rPr lang="zh-CN" altLang="en-US" sz="6000" b="1">
                    <a:solidFill>
                      <a:srgbClr val="003399"/>
                    </a:solidFill>
                    <a:ea typeface="华文隶书" panose="02010800040101010101" pitchFamily="2" charset="-122"/>
                  </a:rPr>
                  <a:t>分子生物学</a:t>
                </a:r>
              </a:p>
              <a:p>
                <a:pPr algn="ctr" eaLnBrk="1" hangingPunct="1">
                  <a:lnSpc>
                    <a:spcPct val="70000"/>
                  </a:lnSpc>
                  <a:spcBef>
                    <a:spcPct val="50000"/>
                  </a:spcBef>
                  <a:buFont typeface="Wingdings" pitchFamily="2" charset="2"/>
                  <a:buNone/>
                </a:pPr>
                <a:r>
                  <a:rPr lang="en-US" altLang="zh-CN" sz="3200" b="1"/>
                  <a:t>MOLECULAR BIOLOGY</a:t>
                </a:r>
              </a:p>
            </p:txBody>
          </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BE1997C0-B697-676C-9FD0-B6263BE52C60}"/>
              </a:ext>
            </a:extLst>
          </p:cNvPr>
          <p:cNvSpPr>
            <a:spLocks noGrp="1" noChangeArrowheads="1"/>
          </p:cNvSpPr>
          <p:nvPr>
            <p:ph type="title"/>
          </p:nvPr>
        </p:nvSpPr>
        <p:spPr/>
        <p:txBody>
          <a:bodyPr/>
          <a:lstStyle/>
          <a:p>
            <a:pPr eaLnBrk="1" hangingPunct="1"/>
            <a:endParaRPr lang="zh-CN" altLang="zh-CN"/>
          </a:p>
        </p:txBody>
      </p:sp>
      <p:sp>
        <p:nvSpPr>
          <p:cNvPr id="166915" name="Rectangle 3">
            <a:extLst>
              <a:ext uri="{FF2B5EF4-FFF2-40B4-BE49-F238E27FC236}">
                <a16:creationId xmlns:a16="http://schemas.microsoft.com/office/drawing/2014/main" id="{1832CC89-30C6-FFDB-8F9B-1D8418E4F732}"/>
              </a:ext>
            </a:extLst>
          </p:cNvPr>
          <p:cNvSpPr>
            <a:spLocks noGrp="1" noChangeArrowheads="1"/>
          </p:cNvSpPr>
          <p:nvPr>
            <p:ph type="body" idx="1"/>
          </p:nvPr>
        </p:nvSpPr>
        <p:spPr/>
        <p:txBody>
          <a:bodyPr/>
          <a:lstStyle/>
          <a:p>
            <a:pPr eaLnBrk="1" hangingPunct="1"/>
            <a:endParaRPr lang="zh-CN" altLang="zh-CN"/>
          </a:p>
        </p:txBody>
      </p:sp>
      <p:pic>
        <p:nvPicPr>
          <p:cNvPr id="166916" name="Picture 4" descr="msoA2B87">
            <a:extLst>
              <a:ext uri="{FF2B5EF4-FFF2-40B4-BE49-F238E27FC236}">
                <a16:creationId xmlns:a16="http://schemas.microsoft.com/office/drawing/2014/main" id="{8673ACB2-4CBB-6D51-EF30-97C595B5E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3250"/>
            <a:ext cx="9164638" cy="77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日期占位符 1">
            <a:extLst>
              <a:ext uri="{FF2B5EF4-FFF2-40B4-BE49-F238E27FC236}">
                <a16:creationId xmlns:a16="http://schemas.microsoft.com/office/drawing/2014/main" id="{57CDD2F3-4601-F2CB-A06F-303D489CBB5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095E864-E5F4-AC42-9951-DC805E4FAC64}" type="datetime1">
              <a:rPr lang="zh-CN" altLang="en-US" sz="1000" smtClean="0"/>
              <a:pPr>
                <a:spcBef>
                  <a:spcPct val="0"/>
                </a:spcBef>
                <a:buClrTx/>
                <a:buSzTx/>
                <a:buFontTx/>
                <a:buNone/>
              </a:pPr>
              <a:t>2023/8/31</a:t>
            </a:fld>
            <a:endParaRPr lang="en-US" altLang="zh-CN" sz="1000"/>
          </a:p>
        </p:txBody>
      </p:sp>
      <p:sp>
        <p:nvSpPr>
          <p:cNvPr id="167939" name="灯片编号占位符 3">
            <a:extLst>
              <a:ext uri="{FF2B5EF4-FFF2-40B4-BE49-F238E27FC236}">
                <a16:creationId xmlns:a16="http://schemas.microsoft.com/office/drawing/2014/main" id="{0ABF163E-E56E-9C02-F41E-18AFEDFF7C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41183A9D-C77F-304A-8FF5-487196771078}" type="slidenum">
              <a:rPr lang="en-US" altLang="zh-CN" sz="1000" smtClean="0"/>
              <a:pPr>
                <a:spcBef>
                  <a:spcPct val="0"/>
                </a:spcBef>
                <a:buClrTx/>
                <a:buSzTx/>
                <a:buFontTx/>
                <a:buNone/>
              </a:pPr>
              <a:t>88</a:t>
            </a:fld>
            <a:endParaRPr lang="en-US" altLang="zh-CN" sz="1000"/>
          </a:p>
        </p:txBody>
      </p:sp>
      <p:pic>
        <p:nvPicPr>
          <p:cNvPr id="167940" name="Picture 2" descr="无标题1">
            <a:extLst>
              <a:ext uri="{FF2B5EF4-FFF2-40B4-BE49-F238E27FC236}">
                <a16:creationId xmlns:a16="http://schemas.microsoft.com/office/drawing/2014/main" id="{8BC88CE0-2AD2-D398-F548-57A4EA946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WordArt 3">
            <a:extLst>
              <a:ext uri="{FF2B5EF4-FFF2-40B4-BE49-F238E27FC236}">
                <a16:creationId xmlns:a16="http://schemas.microsoft.com/office/drawing/2014/main" id="{97F1AB26-B69B-8FE6-BC32-37B4C9330EB2}"/>
              </a:ext>
            </a:extLst>
          </p:cNvPr>
          <p:cNvSpPr>
            <a:spLocks noChangeArrowheads="1" noChangeShapeType="1" noTextEdit="1"/>
          </p:cNvSpPr>
          <p:nvPr/>
        </p:nvSpPr>
        <p:spPr bwMode="auto">
          <a:xfrm>
            <a:off x="0" y="2743200"/>
            <a:ext cx="4953000" cy="4114800"/>
          </a:xfrm>
          <a:prstGeom prst="rect">
            <a:avLst/>
          </a:prstGeom>
        </p:spPr>
        <p:txBody>
          <a:bodyPr wrap="none" fromWordArt="1">
            <a:prstTxWarp prst="textCascadeUp">
              <a:avLst>
                <a:gd name="adj" fmla="val 44444"/>
              </a:avLst>
            </a:prstTxWarp>
            <a:scene3d>
              <a:camera prst="legacyPerspectiveFront">
                <a:rot lat="20519967" lon="1080000" rev="0"/>
              </a:camera>
              <a:lightRig rig="legacyHarsh2" dir="b"/>
            </a:scene3d>
            <a:sp3d extrusionH="430200" prstMaterial="legacyMatte">
              <a:extrusionClr>
                <a:srgbClr val="FF6600"/>
              </a:extrusionClr>
              <a:contourClr>
                <a:srgbClr val="FFE701"/>
              </a:contourClr>
            </a:sp3d>
          </a:bodyPr>
          <a:lstStyle/>
          <a:p>
            <a:pPr algn="ctr"/>
            <a:r>
              <a:rPr lang="zh-CN" altLang="en-US" sz="8000" i="1" kern="10">
                <a:ln w="9525">
                  <a:round/>
                  <a:headEnd/>
                  <a:tailEnd/>
                </a:ln>
                <a:gradFill rotWithShape="1">
                  <a:gsLst>
                    <a:gs pos="0">
                      <a:srgbClr val="FFE701"/>
                    </a:gs>
                    <a:gs pos="100000">
                      <a:srgbClr val="FE3E02"/>
                    </a:gs>
                  </a:gsLst>
                  <a:lin ang="5400000" scaled="1"/>
                </a:gradFill>
                <a:latin typeface="华文彩云" panose="02010800040101010101" pitchFamily="2" charset="-122"/>
                <a:ea typeface="华文彩云" panose="02010800040101010101" pitchFamily="2" charset="-122"/>
              </a:rPr>
              <a:t>谢谢！</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日期占位符 3">
            <a:extLst>
              <a:ext uri="{FF2B5EF4-FFF2-40B4-BE49-F238E27FC236}">
                <a16:creationId xmlns:a16="http://schemas.microsoft.com/office/drawing/2014/main" id="{723E1985-5645-2392-17D0-8AF23B349EC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61B287A-803F-6B41-AD08-744B224059D8}" type="datetime1">
              <a:rPr lang="zh-CN" altLang="en-US" sz="1000" smtClean="0"/>
              <a:pPr>
                <a:spcBef>
                  <a:spcPct val="0"/>
                </a:spcBef>
                <a:buClrTx/>
                <a:buSzTx/>
                <a:buFontTx/>
                <a:buNone/>
              </a:pPr>
              <a:t>2023/8/31</a:t>
            </a:fld>
            <a:endParaRPr lang="en-US" altLang="zh-CN" sz="1000"/>
          </a:p>
        </p:txBody>
      </p:sp>
      <p:sp>
        <p:nvSpPr>
          <p:cNvPr id="18435" name="灯片编号占位符 5">
            <a:extLst>
              <a:ext uri="{FF2B5EF4-FFF2-40B4-BE49-F238E27FC236}">
                <a16:creationId xmlns:a16="http://schemas.microsoft.com/office/drawing/2014/main" id="{85974E28-E940-5C18-67FF-BC5A49A76D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2852C29-5AF4-E34A-849B-A3BB0D4A1AF7}" type="slidenum">
              <a:rPr lang="en-US" altLang="zh-CN" sz="1000" smtClean="0"/>
              <a:pPr>
                <a:spcBef>
                  <a:spcPct val="0"/>
                </a:spcBef>
                <a:buClrTx/>
                <a:buSzTx/>
                <a:buFontTx/>
                <a:buNone/>
              </a:pPr>
              <a:t>9</a:t>
            </a:fld>
            <a:endParaRPr lang="en-US" altLang="zh-CN" sz="1000"/>
          </a:p>
        </p:txBody>
      </p:sp>
      <p:sp>
        <p:nvSpPr>
          <p:cNvPr id="24579" name="Rectangle 3">
            <a:extLst>
              <a:ext uri="{FF2B5EF4-FFF2-40B4-BE49-F238E27FC236}">
                <a16:creationId xmlns:a16="http://schemas.microsoft.com/office/drawing/2014/main" id="{6EDE4DD3-D324-93EA-48B6-0888A26D12A8}"/>
              </a:ext>
            </a:extLst>
          </p:cNvPr>
          <p:cNvSpPr>
            <a:spLocks noGrp="1" noChangeArrowheads="1"/>
          </p:cNvSpPr>
          <p:nvPr>
            <p:ph type="body" idx="1"/>
          </p:nvPr>
        </p:nvSpPr>
        <p:spPr>
          <a:xfrm>
            <a:off x="250825" y="1844675"/>
            <a:ext cx="8229600" cy="1873250"/>
          </a:xfrm>
        </p:spPr>
        <p:txBody>
          <a:bodyPr/>
          <a:lstStyle/>
          <a:p>
            <a:pPr eaLnBrk="1" hangingPunct="1">
              <a:buFont typeface="Wingdings" pitchFamily="2" charset="2"/>
              <a:buNone/>
            </a:pPr>
            <a:r>
              <a:rPr lang="en-US" altLang="zh-CN" sz="3200" b="1">
                <a:solidFill>
                  <a:srgbClr val="E81F1A"/>
                </a:solidFill>
                <a:latin typeface="微软雅黑" panose="020B0503020204020204" pitchFamily="34" charset="-122"/>
                <a:ea typeface="微软雅黑" panose="020B0503020204020204" pitchFamily="34" charset="-122"/>
              </a:rPr>
              <a:t>   </a:t>
            </a:r>
            <a:r>
              <a:rPr lang="zh-CN" altLang="en-US" sz="3200" b="1">
                <a:solidFill>
                  <a:srgbClr val="E81F1A"/>
                </a:solidFill>
                <a:latin typeface="微软雅黑" panose="020B0503020204020204" pitchFamily="34" charset="-122"/>
                <a:ea typeface="微软雅黑" panose="020B0503020204020204" pitchFamily="34" charset="-122"/>
              </a:rPr>
              <a:t>生命科学的研究内容：</a:t>
            </a:r>
          </a:p>
          <a:p>
            <a:pPr eaLnBrk="1" hangingPunct="1">
              <a:buFont typeface="Wingdings" pitchFamily="2" charset="2"/>
              <a:buNone/>
            </a:pPr>
            <a:r>
              <a:rPr lang="zh-CN" altLang="en-US" sz="3200" b="1">
                <a:ea typeface="楷体_GB2312" panose="02010609030101010101" pitchFamily="49" charset="-122"/>
              </a:rPr>
              <a:t>    </a:t>
            </a:r>
            <a:r>
              <a:rPr lang="zh-CN" altLang="en-US" sz="2800" b="1">
                <a:latin typeface="楷体" panose="02010609060101010101" pitchFamily="49" charset="-122"/>
                <a:ea typeface="楷体" panose="02010609060101010101" pitchFamily="49" charset="-122"/>
              </a:rPr>
              <a:t>生命物质的结构与功能，生物与生物之间及生物与环境之间相互关系。</a:t>
            </a:r>
            <a:r>
              <a:rPr lang="zh-CN" altLang="en-US" sz="2800">
                <a:latin typeface="楷体" panose="02010609060101010101" pitchFamily="49" charset="-122"/>
                <a:ea typeface="楷体" panose="02010609060101010101" pitchFamily="49" charset="-122"/>
              </a:rPr>
              <a:t> </a:t>
            </a:r>
          </a:p>
          <a:p>
            <a:pPr eaLnBrk="1" hangingPunct="1"/>
            <a:endParaRPr lang="en-US" altLang="zh-CN" sz="2100"/>
          </a:p>
        </p:txBody>
      </p:sp>
      <p:sp>
        <p:nvSpPr>
          <p:cNvPr id="24580" name="Text Box 4">
            <a:extLst>
              <a:ext uri="{FF2B5EF4-FFF2-40B4-BE49-F238E27FC236}">
                <a16:creationId xmlns:a16="http://schemas.microsoft.com/office/drawing/2014/main" id="{98895772-88DC-F79F-0112-68B54FCEFBD6}"/>
              </a:ext>
            </a:extLst>
          </p:cNvPr>
          <p:cNvSpPr txBox="1">
            <a:spLocks noChangeArrowheads="1"/>
          </p:cNvSpPr>
          <p:nvPr/>
        </p:nvSpPr>
        <p:spPr bwMode="auto">
          <a:xfrm>
            <a:off x="642938" y="3857625"/>
            <a:ext cx="7705725" cy="2149475"/>
          </a:xfrm>
          <a:prstGeom prst="rect">
            <a:avLst/>
          </a:prstGeom>
          <a:noFill/>
          <a:ln w="9525">
            <a:noFill/>
            <a:miter lim="800000"/>
            <a:headEnd/>
            <a:tailEnd/>
          </a:ln>
        </p:spPr>
        <p:txBody>
          <a:bodyPr>
            <a:spAutoFit/>
          </a:bodyPr>
          <a:lstStyle>
            <a:lvl1pPr>
              <a:defRPr sz="3000">
                <a:solidFill>
                  <a:schemeClr val="tx1"/>
                </a:solidFill>
                <a:latin typeface="Arial" panose="020B0604020202020204" pitchFamily="34" charset="0"/>
                <a:ea typeface="宋体" panose="02010600030101010101" pitchFamily="2" charset="-122"/>
              </a:defRPr>
            </a:lvl1pPr>
            <a:lvl2pPr marL="742950" indent="-285750">
              <a:defRPr sz="3000">
                <a:solidFill>
                  <a:schemeClr val="tx1"/>
                </a:solidFill>
                <a:latin typeface="Arial" panose="020B0604020202020204" pitchFamily="34" charset="0"/>
                <a:ea typeface="宋体" panose="02010600030101010101" pitchFamily="2" charset="-122"/>
              </a:defRPr>
            </a:lvl2pPr>
            <a:lvl3pPr marL="1143000" indent="-228600">
              <a:defRPr sz="3000">
                <a:solidFill>
                  <a:schemeClr val="tx1"/>
                </a:solidFill>
                <a:latin typeface="Arial" panose="020B0604020202020204" pitchFamily="34" charset="0"/>
                <a:ea typeface="宋体" panose="02010600030101010101" pitchFamily="2" charset="-122"/>
              </a:defRPr>
            </a:lvl3pPr>
            <a:lvl4pPr marL="1600200" indent="-228600">
              <a:defRPr sz="3000">
                <a:solidFill>
                  <a:schemeClr val="tx1"/>
                </a:solidFill>
                <a:latin typeface="Arial" panose="020B0604020202020204" pitchFamily="34" charset="0"/>
                <a:ea typeface="宋体" panose="02010600030101010101" pitchFamily="2" charset="-122"/>
              </a:defRPr>
            </a:lvl4pPr>
            <a:lvl5pPr marL="2057400" indent="-228600">
              <a:defRPr sz="3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E81F1A"/>
                </a:solidFill>
                <a:latin typeface="微软雅黑" panose="020B0503020204020204" pitchFamily="34" charset="-122"/>
                <a:ea typeface="微软雅黑" panose="020B0503020204020204" pitchFamily="34" charset="-122"/>
              </a:rPr>
              <a:t>生命科学的前沿领域：</a:t>
            </a:r>
          </a:p>
          <a:p>
            <a:pPr eaLnBrk="1" hangingPunct="1">
              <a:spcBef>
                <a:spcPct val="50000"/>
              </a:spcBef>
            </a:pPr>
            <a:r>
              <a:rPr lang="zh-CN" altLang="en-US" b="1">
                <a:solidFill>
                  <a:srgbClr val="16964A"/>
                </a:solidFill>
                <a:effectLst>
                  <a:outerShdw blurRad="38100" dist="38100" dir="2700000" algn="tl">
                    <a:srgbClr val="C0C0C0"/>
                  </a:outerShdw>
                </a:effectLst>
                <a:latin typeface="楷体" panose="02010609060101010101" pitchFamily="49" charset="-122"/>
                <a:ea typeface="楷体" panose="02010609060101010101" pitchFamily="49" charset="-122"/>
              </a:rPr>
              <a:t>分子生物学</a:t>
            </a:r>
            <a:r>
              <a:rPr lang="zh-CN" altLang="en-US" b="1">
                <a:effectLst>
                  <a:outerShdw blurRad="38100" dist="38100" dir="2700000" algn="tl">
                    <a:srgbClr val="C0C0C0"/>
                  </a:outerShdw>
                </a:effectLst>
                <a:latin typeface="楷体" panose="02010609060101010101" pitchFamily="49" charset="-122"/>
                <a:ea typeface="楷体" panose="02010609060101010101" pitchFamily="49" charset="-122"/>
              </a:rPr>
              <a:t>、</a:t>
            </a:r>
            <a:r>
              <a:rPr lang="zh-CN" altLang="en-US" b="1">
                <a:latin typeface="楷体" panose="02010609060101010101" pitchFamily="49" charset="-122"/>
                <a:ea typeface="楷体" panose="02010609060101010101" pitchFamily="49" charset="-122"/>
              </a:rPr>
              <a:t>分子遗传学、细胞生物学、发育生物学和神经生物学，而分子生物学是生命科学的核心前沿。</a:t>
            </a:r>
          </a:p>
        </p:txBody>
      </p:sp>
      <p:sp>
        <p:nvSpPr>
          <p:cNvPr id="18438" name="Rectangle 6">
            <a:extLst>
              <a:ext uri="{FF2B5EF4-FFF2-40B4-BE49-F238E27FC236}">
                <a16:creationId xmlns:a16="http://schemas.microsoft.com/office/drawing/2014/main" id="{2667C6C1-5F9B-8908-541C-A270AA0EF141}"/>
              </a:ext>
            </a:extLst>
          </p:cNvPr>
          <p:cNvSpPr>
            <a:spLocks noChangeArrowheads="1"/>
          </p:cNvSpPr>
          <p:nvPr/>
        </p:nvSpPr>
        <p:spPr bwMode="auto">
          <a:xfrm>
            <a:off x="214313" y="285750"/>
            <a:ext cx="79200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70000"/>
              <a:buFont typeface="Wingdings"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zh-CN" altLang="en-US" sz="3200" b="1">
                <a:solidFill>
                  <a:schemeClr val="tx2"/>
                </a:solidFill>
                <a:latin typeface="楷体_GB2312" panose="02010609030101010101" pitchFamily="49" charset="-122"/>
                <a:ea typeface="楷体_GB2312" panose="02010609030101010101" pitchFamily="49" charset="-122"/>
              </a:rPr>
              <a:t>生命科学是研究生命现象和生命活动规律的一门综合性学科。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ox(in)">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ox(in)">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4580"/>
                                        </p:tgtEl>
                                        <p:attrNameLst>
                                          <p:attrName>style.visibility</p:attrName>
                                        </p:attrNameLst>
                                      </p:cBhvr>
                                      <p:to>
                                        <p:strVal val="visible"/>
                                      </p:to>
                                    </p:set>
                                    <p:animEffect transition="in" filter="box(in)">
                                      <p:cBhvr>
                                        <p:cTn id="17"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P spid="24580" grpId="0"/>
    </p:bld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kumimoji="0" lang="zh-CN" altLang="en-US" sz="30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kumimoji="0" lang="zh-CN" altLang="en-US" sz="30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4239</TotalTime>
  <Words>4884</Words>
  <Application>Microsoft Macintosh PowerPoint</Application>
  <PresentationFormat>全屏显示(4:3)</PresentationFormat>
  <Paragraphs>507</Paragraphs>
  <Slides>88</Slides>
  <Notes>73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88</vt:i4>
      </vt:variant>
    </vt:vector>
  </HeadingPairs>
  <TitlesOfParts>
    <vt:vector size="100" baseType="lpstr">
      <vt:lpstr>Tahoma</vt:lpstr>
      <vt:lpstr>华文新魏</vt:lpstr>
      <vt:lpstr>楷体</vt:lpstr>
      <vt:lpstr>宋体</vt:lpstr>
      <vt:lpstr>Wingdings</vt:lpstr>
      <vt:lpstr>华文彩云</vt:lpstr>
      <vt:lpstr>微软雅黑</vt:lpstr>
      <vt:lpstr>楷体_GB2312</vt:lpstr>
      <vt:lpstr>黑体</vt:lpstr>
      <vt:lpstr>Times New Roman</vt:lpstr>
      <vt:lpstr>Arial</vt:lpstr>
      <vt:lpstr>Network</vt:lpstr>
      <vt:lpstr>药学分子生物学 Pharmaceutical Molecular Biology</vt:lpstr>
      <vt:lpstr>PowerPoint 演示文稿</vt:lpstr>
      <vt:lpstr>PowerPoint 演示文稿</vt:lpstr>
      <vt:lpstr>PowerPoint 演示文稿</vt:lpstr>
      <vt:lpstr>PowerPoint 演示文稿</vt:lpstr>
      <vt:lpstr>  一、分子生物学的定义</vt:lpstr>
      <vt:lpstr>分子生物学的定义：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二、分子生物学的研究内容</vt:lpstr>
      <vt:lpstr>分子生物学的主要研究内容：</vt:lpstr>
      <vt:lpstr>PowerPoint 演示文稿</vt:lpstr>
      <vt:lpstr>1. 核酸的发现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DNA序列分析技术：</vt:lpstr>
      <vt:lpstr>PowerPoint 演示文稿</vt:lpstr>
      <vt:lpstr>PowerPoint 演示文稿</vt:lpstr>
      <vt:lpstr>PowerPoint 演示文稿</vt:lpstr>
      <vt:lpstr>7. 基因组研究的进展</vt:lpstr>
      <vt:lpstr>PowerPoint 演示文稿</vt:lpstr>
      <vt:lpstr>PowerPoint 演示文稿</vt:lpstr>
      <vt:lpstr>PowerPoint 演示文稿</vt:lpstr>
      <vt:lpstr> 8. 基因表达调控机制的研究</vt:lpstr>
      <vt:lpstr>PowerPoint 演示文稿</vt:lpstr>
      <vt:lpstr>PowerPoint 演示文稿</vt:lpstr>
      <vt:lpstr>PowerPoint 演示文稿</vt:lpstr>
      <vt:lpstr>PowerPoint 演示文稿</vt:lpstr>
      <vt:lpstr>PowerPoint 演示文稿</vt:lpstr>
      <vt:lpstr>三、分子生物学与生物技术</vt:lpstr>
      <vt:lpstr>生物技术的定义：</vt:lpstr>
      <vt:lpstr>古代生物技术</vt:lpstr>
      <vt:lpstr>PowerPoint 演示文稿</vt:lpstr>
      <vt:lpstr>PowerPoint 演示文稿</vt:lpstr>
      <vt:lpstr>PowerPoint 演示文稿</vt:lpstr>
      <vt:lpstr>PowerPoint 演示文稿</vt:lpstr>
      <vt:lpstr>PowerPoint 演示文稿</vt:lpstr>
      <vt:lpstr>PowerPoint 演示文稿</vt:lpstr>
      <vt:lpstr>四、分子生物学与医药学</vt:lpstr>
      <vt:lpstr>PowerPoint 演示文稿</vt:lpstr>
      <vt:lpstr>PowerPoint 演示文稿</vt:lpstr>
      <vt:lpstr>PowerPoint 演示文稿</vt:lpstr>
      <vt:lpstr>（一）分子生物学在基础医学中     的应用</vt:lpstr>
      <vt:lpstr>PowerPoint 演示文稿</vt:lpstr>
      <vt:lpstr>PowerPoint 演示文稿</vt:lpstr>
      <vt:lpstr>PowerPoint 演示文稿</vt:lpstr>
      <vt:lpstr>PowerPoint 演示文稿</vt:lpstr>
      <vt:lpstr>PowerPoint 演示文稿</vt:lpstr>
      <vt:lpstr>PowerPoint 演示文稿</vt:lpstr>
      <vt:lpstr>（二）分子生物学在病理学中的应用</vt:lpstr>
      <vt:lpstr>（三）基因诊断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 基因治疗 (gene therapy)</vt:lpstr>
      <vt:lpstr>PowerPoint 演示文稿</vt:lpstr>
      <vt:lpstr>PowerPoint 演示文稿</vt:lpstr>
      <vt:lpstr>《分子生物学》学习方法</vt:lpstr>
      <vt:lpstr>参考教材</vt:lpstr>
      <vt:lpstr>PowerPoint 演示文稿</vt:lpstr>
      <vt:lpstr>PowerPoint 演示文稿</vt:lpstr>
      <vt:lpstr>PowerPoint 演示文稿</vt:lpstr>
      <vt:lpstr>PowerPoint 演示文稿</vt:lpstr>
    </vt:vector>
  </TitlesOfParts>
  <Company>gg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liumengh</dc:creator>
  <cp:lastModifiedBy>Whongsh@outlook.com</cp:lastModifiedBy>
  <cp:revision>302</cp:revision>
  <dcterms:created xsi:type="dcterms:W3CDTF">2006-03-05T13:32:54Z</dcterms:created>
  <dcterms:modified xsi:type="dcterms:W3CDTF">2023-08-31T08:46:45Z</dcterms:modified>
</cp:coreProperties>
</file>